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22" r:id="rId3"/>
    <p:sldId id="415" r:id="rId4"/>
    <p:sldId id="418" r:id="rId5"/>
    <p:sldId id="419" r:id="rId6"/>
    <p:sldId id="378" r:id="rId7"/>
    <p:sldId id="423" r:id="rId8"/>
    <p:sldId id="424" r:id="rId9"/>
    <p:sldId id="425" r:id="rId10"/>
    <p:sldId id="379" r:id="rId11"/>
    <p:sldId id="380" r:id="rId12"/>
    <p:sldId id="381" r:id="rId13"/>
    <p:sldId id="382" r:id="rId14"/>
    <p:sldId id="384" r:id="rId15"/>
    <p:sldId id="421" r:id="rId16"/>
    <p:sldId id="390" r:id="rId17"/>
    <p:sldId id="293" r:id="rId18"/>
    <p:sldId id="289" r:id="rId19"/>
    <p:sldId id="285" r:id="rId20"/>
    <p:sldId id="338" r:id="rId21"/>
    <p:sldId id="295" r:id="rId22"/>
    <p:sldId id="420" r:id="rId23"/>
    <p:sldId id="315" r:id="rId24"/>
    <p:sldId id="290" r:id="rId25"/>
    <p:sldId id="296" r:id="rId26"/>
    <p:sldId id="426" r:id="rId27"/>
    <p:sldId id="391" r:id="rId28"/>
    <p:sldId id="416" r:id="rId29"/>
    <p:sldId id="37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3"/>
    <p:restoredTop sz="94719"/>
  </p:normalViewPr>
  <p:slideViewPr>
    <p:cSldViewPr snapToGrid="0" snapToObjects="1">
      <p:cViewPr varScale="1">
        <p:scale>
          <a:sx n="98" d="100"/>
          <a:sy n="98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E2F0-B3D8-BE4F-8A78-F0B6B5D7D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4118F-AA7E-EA4F-9217-00285990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91CFA-5A21-0F43-B7F7-82684AF74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11/11/21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C015A-C910-B648-AD8E-2017DF81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D27CC-865F-3F4A-BC51-F94C4A3F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432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2011-3A8D-414E-94C2-3EBC368A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778C6-96AB-4C43-B340-00997A70C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AF8F-4802-4C4A-8D22-FDFD7E15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11/11/21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D733E-B95B-384B-81A1-C4AB59EB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041B9-9D6D-0047-9AF4-5432E766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76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B7B9D8-3383-3945-8291-381BED005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DE8DA-A74B-AC4A-9E3A-423F7F52F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8423D-EE46-0B44-84A8-B8BC662D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11/11/21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2814A-9778-9C4E-8B8E-DBC0CFB1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DA75-A45A-0449-8C14-EA74D2A7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67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E504-56A7-3546-A6A8-1B10CDEA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70AB-8C98-A240-A408-CA67589E0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991DC-E986-4545-88C9-87C7E121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11/11/21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5F87F-EB3E-C84B-86EC-EC9258BA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46595-53E1-6845-A48A-FAF53A15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07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C863-962B-F44E-9FC5-D39C62AC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9FB54-A07D-F14A-AE1E-1D2123F9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8EEC4-6CC5-DC4A-BCF5-E5DE266E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11/11/21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F6A4-D882-914C-9608-F07D5837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1EA7A-D9F3-8743-8555-98DC0C75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59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BDA2-9451-A246-B3B4-8836889B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664A-41C7-0446-9C36-EF447674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D4648-9806-FD40-8F8C-5B055B0FC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4EE44-98F0-F04B-850A-65900F86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11/11/21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DE127-8173-7D4F-AB11-79CB4D4E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FC0A0-A1B4-4848-934E-629B005E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80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1DB8-4383-794E-89B7-AE14422A1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4B3EA-4CDA-5749-81B1-038EFDBC2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2BB73-A474-D144-B8A5-8D181714A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DDD1D-6469-4C4C-A88A-251B02635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DB38A-845E-9A41-BB3F-4730550E4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33BA7-A9C2-5249-A727-E697BABB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11/11/21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DCAD6-D53F-564C-B497-3466C8D5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8B78D-4E53-2A4C-9BF8-2E95E52D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830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6A04-FBB4-BD43-A161-1A9C02A7E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C4E2D-0083-A94F-8270-E360E92E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11/11/21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67E8C-EAE7-F64D-AE07-9632A6F3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96CBD-5EAB-7646-988A-9979404D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039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625D7-9FE5-9F4C-BBCA-05CA7255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11/11/21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61B82-1CBB-5A4D-8731-5B4A9492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840EB-69CC-864F-A147-69CF038D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92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59BC-6543-7E47-B75B-814D211E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31AF1-6E11-CF40-9DD5-3FA36F257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F4C1D-0C49-AB4A-A6F3-A5FB32E96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73FBF-3596-E144-A894-0E20595C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11/11/21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7C975-CC45-814D-98F3-225859B6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5E59B-7F76-1344-9F5A-F178BACF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76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09B8-AF93-744A-82B5-78E5C8D2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3B1F8C-B783-DD4F-8C56-E9CA62405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40175-3918-6947-B6D5-903F93026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F1E5D-86C4-9841-87AD-6F8F8A83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11/11/21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08F13-6745-BF46-A0F2-57E732E2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63C71-82DE-2F42-B993-73CD82D1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95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89D8D-A946-7F4B-9E73-26139CCC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A15EE-0453-164D-A3F4-CEC38465B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F6D34-5066-AF42-9267-9EC8766EC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2E224-9367-7C4B-9E2E-319035076F2C}" type="datetimeFigureOut">
              <a:rPr lang="en-AU" smtClean="0"/>
              <a:t>11/11/21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DC058-B0FC-BE47-BCC3-EBF909B3A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21BBF-B40F-1446-AFA2-0CFF590F1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579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9E81-BFEE-F44F-B9F8-D45F20F43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633" y="1122363"/>
            <a:ext cx="10615351" cy="23876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Internet Centrality</a:t>
            </a:r>
            <a:b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</a:br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and its Impact on Routing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D26EB-24D5-584C-8CE6-D3FDF916A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7572" y="3875306"/>
            <a:ext cx="9668526" cy="2102799"/>
          </a:xfrm>
        </p:spPr>
        <p:txBody>
          <a:bodyPr>
            <a:normAutofit/>
          </a:bodyPr>
          <a:lstStyle/>
          <a:p>
            <a:pPr algn="r"/>
            <a:r>
              <a:rPr lang="en-AU" sz="2000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Geoff Huston</a:t>
            </a:r>
          </a:p>
          <a:p>
            <a:pPr algn="r"/>
            <a:r>
              <a:rPr lang="en-AU" sz="2000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November 2021</a:t>
            </a:r>
          </a:p>
        </p:txBody>
      </p:sp>
    </p:spTree>
    <p:extLst>
      <p:ext uri="{BB962C8B-B14F-4D97-AF65-F5344CB8AC3E}">
        <p14:creationId xmlns:p14="http://schemas.microsoft.com/office/powerpoint/2010/main" val="37343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C5E5-7F8D-2449-8B6F-CDD62B3D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762E-A1AC-AA4D-9D57-F1D597A3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Today’s network architecture is based on abundance, not shared scarcity</a:t>
            </a:r>
          </a:p>
          <a:p>
            <a:r>
              <a:rPr lang="en-AU" dirty="0"/>
              <a:t>Increasing </a:t>
            </a:r>
            <a:r>
              <a:rPr lang="en-AU" b="1" dirty="0"/>
              <a:t>transmission capacity </a:t>
            </a:r>
            <a:r>
              <a:rPr lang="en-AU" dirty="0"/>
              <a:t>by using photonic amplifiers, wavelength multiplexing and phase/amplitude/polarisation modulation for fibre cables</a:t>
            </a:r>
          </a:p>
          <a:p>
            <a:r>
              <a:rPr lang="en-AU" dirty="0"/>
              <a:t>Serving content and service transactions by distributing the load across many individual platforms through </a:t>
            </a:r>
            <a:r>
              <a:rPr lang="en-AU" b="1" dirty="0"/>
              <a:t>server and content aggregation</a:t>
            </a:r>
          </a:p>
          <a:p>
            <a:r>
              <a:rPr lang="en-AU" dirty="0"/>
              <a:t>The rise of high capacity mobile edge networks and mobile platforms add massive volumes to content delivery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514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8346-2FBC-6247-8613-DA48E22F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7B66-15B3-DF42-9092-73D987166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Reduce latency - stop pushing content and transactions across the network and instead </a:t>
            </a:r>
            <a:r>
              <a:rPr lang="en-AU" b="1" dirty="0"/>
              <a:t>serve from the edge</a:t>
            </a:r>
          </a:p>
          <a:p>
            <a:r>
              <a:rPr lang="en-AU" dirty="0"/>
              <a:t>The rise of CDNs that serve (almost) all Internet content and services from massively scaled distributed delivery systems. </a:t>
            </a:r>
          </a:p>
          <a:p>
            <a:r>
              <a:rPr lang="en-AU" dirty="0"/>
              <a:t>“Packet Miles” to deliver content to users has shrunk – fewer miles, faster service!</a:t>
            </a:r>
          </a:p>
          <a:p>
            <a:r>
              <a:rPr lang="en-AU" dirty="0"/>
              <a:t>The development of high frequency cellular data systems (4G/5G) has resulted in a highly capable last mile access network with Gigabit capacity </a:t>
            </a:r>
          </a:p>
          <a:p>
            <a:r>
              <a:rPr lang="en-AU" dirty="0"/>
              <a:t>Applications are being re-engineered to meet faster response criteria</a:t>
            </a:r>
          </a:p>
          <a:p>
            <a:endParaRPr lang="en-AU" dirty="0"/>
          </a:p>
          <a:p>
            <a:r>
              <a:rPr lang="en-AU" dirty="0"/>
              <a:t>Compressed interactions across shorter distances using higher capacity circuitry results in a faster Internet</a:t>
            </a:r>
          </a:p>
        </p:txBody>
      </p:sp>
    </p:spTree>
    <p:extLst>
      <p:ext uri="{BB962C8B-B14F-4D97-AF65-F5344CB8AC3E}">
        <p14:creationId xmlns:p14="http://schemas.microsoft.com/office/powerpoint/2010/main" val="72041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383A-F1B0-2449-BA65-A7176E3E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1C9CD-3C09-F74C-A14F-8455E0D20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If “better” means “more trustworthy” and “more privacy” then we are making progress at last!</a:t>
            </a:r>
          </a:p>
          <a:p>
            <a:pPr lvl="1"/>
            <a:r>
              <a:rPr lang="en-AU" dirty="0"/>
              <a:t>Encryption is close to ubiquitous in the world of web services</a:t>
            </a:r>
          </a:p>
          <a:p>
            <a:pPr lvl="1"/>
            <a:r>
              <a:rPr lang="en-AU" dirty="0"/>
              <a:t>TLS 1.3 is moving to seal up the last open TLS porthole, the SNI field</a:t>
            </a:r>
          </a:p>
          <a:p>
            <a:pPr lvl="1"/>
            <a:r>
              <a:rPr lang="en-AU" dirty="0"/>
              <a:t>Oblivious DNS and Oblivious HTTP is moving to isolate knowledge of the querier from the name being queried</a:t>
            </a:r>
          </a:p>
          <a:p>
            <a:pPr lvl="1"/>
            <a:r>
              <a:rPr lang="en-AU" dirty="0"/>
              <a:t>The content, application, and platform sectors have all taken the privacy agenda up with enthusiasm, to the extent that whether networks are trustable or not doesn’t matter any more – all common shared network infrastructure is uniformly treated as </a:t>
            </a:r>
            <a:r>
              <a:rPr lang="en-AU" dirty="0" err="1"/>
              <a:t>untrustable</a:t>
            </a:r>
            <a:r>
              <a:rPr lang="en-AU" dirty="0"/>
              <a:t>!</a:t>
            </a:r>
          </a:p>
          <a:p>
            <a:pPr lvl="1"/>
            <a:r>
              <a:rPr lang="en-AU" dirty="0"/>
              <a:t>And if you can’t trust it then avoid it (where possible)!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B4705-1828-1C4C-85C4-2AA68F9F8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814" y="94593"/>
            <a:ext cx="1596095" cy="15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4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5175-6BB1-C345-818C-147E8B0C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A92F1-D051-9945-8D43-F6BD64E85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We are living in a world of abundant comms and computing capacity</a:t>
            </a:r>
          </a:p>
          <a:p>
            <a:r>
              <a:rPr lang="en-AU" dirty="0"/>
              <a:t>And working in an industry when there are significant economies of scale</a:t>
            </a:r>
          </a:p>
          <a:p>
            <a:r>
              <a:rPr lang="en-AU" dirty="0"/>
              <a:t>And being largely funded by a small number of enterprises capitalising through advertising a collective asset that is infeasible to capitalise individually</a:t>
            </a:r>
          </a:p>
          <a:p>
            <a:r>
              <a:rPr lang="en-AU" dirty="0"/>
              <a:t>The result is that a former luxury service accessible to just a few has been transformed into an affordable, fast, mass-market commodity service available to all</a:t>
            </a:r>
          </a:p>
          <a:p>
            <a:pPr lvl="1"/>
            <a:r>
              <a:rPr lang="en-AU" dirty="0"/>
              <a:t>but provided by a small clique of providers</a:t>
            </a:r>
          </a:p>
        </p:txBody>
      </p:sp>
      <p:pic>
        <p:nvPicPr>
          <p:cNvPr id="3074" name="Picture 2" descr="1,142,296 Cash Stock Photos | Free &amp;amp; Royalty-free Cash Images |  Depositphotos">
            <a:extLst>
              <a:ext uri="{FF2B5EF4-FFF2-40B4-BE49-F238E27FC236}">
                <a16:creationId xmlns:a16="http://schemas.microsoft.com/office/drawing/2014/main" id="{9A45158D-5E12-5B4C-AE4E-F86F3505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14" y="230188"/>
            <a:ext cx="1760482" cy="15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3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8A50-7A88-F64F-A829-D1BDF423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 it’s all good?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61CEB-AA04-4F44-91E6-5C89463DC319}"/>
              </a:ext>
            </a:extLst>
          </p:cNvPr>
          <p:cNvSpPr txBox="1"/>
          <p:nvPr/>
        </p:nvSpPr>
        <p:spPr>
          <a:xfrm>
            <a:off x="4120056" y="3429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hnbergHand" pitchFamily="2" charset="0"/>
              </a:rPr>
              <a:t>Right?</a:t>
            </a:r>
          </a:p>
        </p:txBody>
      </p:sp>
    </p:spTree>
    <p:extLst>
      <p:ext uri="{BB962C8B-B14F-4D97-AF65-F5344CB8AC3E}">
        <p14:creationId xmlns:p14="http://schemas.microsoft.com/office/powerpoint/2010/main" val="1131707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8A50-7A88-F64F-A829-D1BDF423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 it’s all good?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61CEB-AA04-4F44-91E6-5C89463DC319}"/>
              </a:ext>
            </a:extLst>
          </p:cNvPr>
          <p:cNvSpPr txBox="1"/>
          <p:nvPr/>
        </p:nvSpPr>
        <p:spPr>
          <a:xfrm>
            <a:off x="4120056" y="34290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hnbergHand" pitchFamily="2" charset="0"/>
              </a:rPr>
              <a:t>Or maybe not.</a:t>
            </a:r>
          </a:p>
        </p:txBody>
      </p:sp>
    </p:spTree>
    <p:extLst>
      <p:ext uri="{BB962C8B-B14F-4D97-AF65-F5344CB8AC3E}">
        <p14:creationId xmlns:p14="http://schemas.microsoft.com/office/powerpoint/2010/main" val="251143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8A29-4065-C44D-AAE3-B8CEABA8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Longer Term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B494-E7A3-8148-B7A6-2D7C8520F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Pushing EVERYTHING out of the network and over to the edge!</a:t>
            </a:r>
          </a:p>
          <a:p>
            <a:pPr lvl="1"/>
            <a:r>
              <a:rPr lang="en-AU" dirty="0"/>
              <a:t>Transmission infrastructure is becoming an abundant commodity </a:t>
            </a:r>
          </a:p>
          <a:p>
            <a:pPr lvl="2"/>
            <a:r>
              <a:rPr lang="en-AU" dirty="0"/>
              <a:t>Sharing technology (packet multiplexing) is decreasingly relevant is every large service platform migrates its own dedicated distribution system</a:t>
            </a:r>
          </a:p>
          <a:p>
            <a:pPr lvl="1"/>
            <a:r>
              <a:rPr lang="en-AU" dirty="0"/>
              <a:t>We have so much network and computing that we no longer have to bring consumers to service delivery points  - instead, we are shifting services towards consumers and using private network slices to replicate service delivery from densely deployed data centres</a:t>
            </a:r>
          </a:p>
          <a:p>
            <a:pPr lvl="1"/>
            <a:r>
              <a:rPr lang="en-AU" dirty="0"/>
              <a:t>With so much computing and storage available the application is becoming the service, rather than just a window to a remotely operated service operated on expensive computing and storage platforms</a:t>
            </a:r>
          </a:p>
        </p:txBody>
      </p:sp>
    </p:spTree>
    <p:extLst>
      <p:ext uri="{BB962C8B-B14F-4D97-AF65-F5344CB8AC3E}">
        <p14:creationId xmlns:p14="http://schemas.microsoft.com/office/powerpoint/2010/main" val="265997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owderfinger Type" charset="0"/>
                <a:ea typeface="Powderfinger Type" charset="0"/>
                <a:cs typeface="Powderfinger Type" charset="0"/>
              </a:rPr>
              <a:t>The 1990’s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17</a:t>
            </a:fld>
            <a:endParaRPr lang="en-AU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90" y="1586834"/>
            <a:ext cx="9145015" cy="448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8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74639"/>
            <a:ext cx="10465163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owderfinger Type" charset="0"/>
                <a:ea typeface="Powderfinger Type" charset="0"/>
                <a:cs typeface="Powderfinger Type" charset="0"/>
              </a:rPr>
              <a:t>Today’s Internet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18</a:t>
            </a:fld>
            <a:endParaRPr lang="en-AU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81" y="1604799"/>
            <a:ext cx="9170619" cy="43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08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Powderfinger Type" charset="0"/>
                <a:cs typeface="Powderfinger Type" charset="0"/>
              </a:rPr>
              <a:t>Who needs</a:t>
            </a:r>
            <a:r>
              <a:rPr lang="en-US" dirty="0">
                <a:latin typeface="Powderfinger Type" charset="0"/>
                <a:ea typeface="Powderfinger Type" charset="0"/>
                <a:cs typeface="Powderfinger Type" charset="0"/>
              </a:rPr>
              <a:t> Transit?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67" y="1600203"/>
            <a:ext cx="10369152" cy="4565103"/>
          </a:xfrm>
        </p:spPr>
        <p:txBody>
          <a:bodyPr>
            <a:normAutofit/>
          </a:bodyPr>
          <a:lstStyle/>
          <a:p>
            <a:r>
              <a:rPr lang="en-US" dirty="0"/>
              <a:t>If users don</a:t>
            </a:r>
            <a:r>
              <a:rPr lang="mr-IN" dirty="0"/>
              <a:t>’</a:t>
            </a:r>
            <a:r>
              <a:rPr lang="en-US" dirty="0"/>
              <a:t>t send packets to users any more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If content is now delivered via CDNs to users via discrete service cones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If there is no universal service obligation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Then why do we still need Transit Service providers?</a:t>
            </a:r>
          </a:p>
        </p:txBody>
      </p:sp>
    </p:spTree>
    <p:extLst>
      <p:ext uri="{BB962C8B-B14F-4D97-AF65-F5344CB8AC3E}">
        <p14:creationId xmlns:p14="http://schemas.microsoft.com/office/powerpoint/2010/main" val="156333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B323-8431-9742-BDFA-F9B5F433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is short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EA68-DBC1-B34E-AC06-69BD128EA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And we are talking about some pretty fundamental topics about the nature and role of networking</a:t>
            </a:r>
          </a:p>
          <a:p>
            <a:r>
              <a:rPr lang="en-AU" dirty="0"/>
              <a:t>So I’m going to skate across a whole bunch of detail here as I try and  head quickly through this space</a:t>
            </a:r>
          </a:p>
        </p:txBody>
      </p:sp>
    </p:spTree>
    <p:extLst>
      <p:ext uri="{BB962C8B-B14F-4D97-AF65-F5344CB8AC3E}">
        <p14:creationId xmlns:p14="http://schemas.microsoft.com/office/powerpoint/2010/main" val="1689362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Closed Transit?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06" y="3429000"/>
            <a:ext cx="8449271" cy="27088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20</a:t>
            </a:fld>
            <a:endParaRPr lang="en-AU" kern="0" dirty="0"/>
          </a:p>
        </p:txBody>
      </p:sp>
      <p:sp>
        <p:nvSpPr>
          <p:cNvPr id="6" name="Rectangle 5"/>
          <p:cNvSpPr/>
          <p:nvPr/>
        </p:nvSpPr>
        <p:spPr>
          <a:xfrm>
            <a:off x="1007435" y="1757733"/>
            <a:ext cx="10273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see the CDN systems reserve a carriage resource through dedicated bandwidth / wavelength / cable purchase and effectively bypass the open IP carriage infrastructure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30438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charset="0"/>
                <a:ea typeface="Powderfinger Type" charset="0"/>
                <a:cs typeface="Powderfinger Type" charset="0"/>
              </a:rPr>
              <a:t>Transit?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67" y="1600203"/>
            <a:ext cx="10369152" cy="456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Once the CDN caches sit “inside” the Edge NAT of the Access ISP then the entire wide area network becomes a marginal activity compared to the value of the content feeds!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38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7DDF-74E4-2C4A-9E59-6D920CA4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Transit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93FCA-2F81-2C4F-8423-CA598709D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How much data is delivered from the local Data Centre through Access network to the end device?</a:t>
            </a:r>
          </a:p>
          <a:p>
            <a:r>
              <a:rPr lang="en-AU" dirty="0"/>
              <a:t>How much data is delivered across just 1 AS hop?</a:t>
            </a:r>
          </a:p>
          <a:p>
            <a:r>
              <a:rPr lang="en-AU" dirty="0"/>
              <a:t>Who </a:t>
            </a:r>
            <a:r>
              <a:rPr lang="en-AU" i="1" dirty="0"/>
              <a:t>needs</a:t>
            </a:r>
            <a:r>
              <a:rPr lang="en-AU" dirty="0"/>
              <a:t> to route with a full routing table?</a:t>
            </a:r>
          </a:p>
          <a:p>
            <a:pPr lvl="1"/>
            <a:r>
              <a:rPr lang="en-AU" dirty="0"/>
              <a:t>From the perspective of the edge are we just making a routing decision within local datacentre to select services points hosted by Amazon, Google, Cloudflare, Akamai, Fastly, Microsoft and Apple?</a:t>
            </a:r>
          </a:p>
          <a:p>
            <a:r>
              <a:rPr lang="en-AU" dirty="0"/>
              <a:t>What’s the cost and benefit of a transit and a full routing table any more?</a:t>
            </a:r>
          </a:p>
          <a:p>
            <a:pPr lvl="1"/>
            <a:r>
              <a:rPr lang="en-AU" dirty="0"/>
              <a:t>Who is willing to spend 80% of their effort and cost providing a service for less than 1% of their traffic and less than 1% of their revenue?</a:t>
            </a:r>
          </a:p>
        </p:txBody>
      </p:sp>
    </p:spTree>
    <p:extLst>
      <p:ext uri="{BB962C8B-B14F-4D97-AF65-F5344CB8AC3E}">
        <p14:creationId xmlns:p14="http://schemas.microsoft.com/office/powerpoint/2010/main" val="2937743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74639"/>
            <a:ext cx="9145016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Powderfinger Type" charset="0"/>
                <a:ea typeface="Powderfinger Type" charset="0"/>
                <a:cs typeface="Powderfinger Type" charset="0"/>
              </a:rPr>
              <a:t>Internet Names and Addresses?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600203"/>
            <a:ext cx="10465163" cy="456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the Internet is just a collection of discrete CDN service ‘cones’ then why should we expect end users to pay for the maintenance of:</a:t>
            </a:r>
          </a:p>
          <a:p>
            <a:pPr lvl="1"/>
            <a:r>
              <a:rPr lang="en-US" dirty="0"/>
              <a:t>A global address plan?</a:t>
            </a:r>
          </a:p>
          <a:p>
            <a:pPr lvl="1"/>
            <a:r>
              <a:rPr lang="en-US" dirty="0"/>
              <a:t>A global name system?</a:t>
            </a:r>
          </a:p>
          <a:p>
            <a:pPr lvl="1"/>
            <a:r>
              <a:rPr lang="en-US" dirty="0"/>
              <a:t>A single global routing system?</a:t>
            </a:r>
          </a:p>
          <a:p>
            <a:pPr lvl="1"/>
            <a:r>
              <a:rPr lang="en-US" dirty="0"/>
              <a:t>A single global network?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27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owderfinger Type" charset="0"/>
                <a:ea typeface="Powderfinger Type" charset="0"/>
                <a:cs typeface="Powderfinger Type" charset="0"/>
              </a:rPr>
              <a:t>Exactly 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We started this journey building a telephone network for computers to communicate between each other</a:t>
            </a:r>
          </a:p>
          <a:p>
            <a:r>
              <a:rPr lang="en-US" sz="2667" dirty="0"/>
              <a:t>But now one-way content distribution lies at the core of today’s Internet</a:t>
            </a:r>
          </a:p>
          <a:p>
            <a:r>
              <a:rPr lang="en-US" sz="2667" dirty="0"/>
              <a:t>This content distribution role is an enterprise service framework rather than a public carriage service</a:t>
            </a:r>
          </a:p>
          <a:p>
            <a:r>
              <a:rPr lang="en-US" sz="2667" dirty="0"/>
              <a:t>The internal parts of the carriage network are now being privatized and removed from public regulatory oversight</a:t>
            </a:r>
          </a:p>
          <a:p>
            <a:endParaRPr lang="en-US" sz="26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24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52647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74639"/>
            <a:ext cx="11521280" cy="1143000"/>
          </a:xfrm>
        </p:spPr>
        <p:txBody>
          <a:bodyPr>
            <a:noAutofit/>
          </a:bodyPr>
          <a:lstStyle/>
          <a:p>
            <a:r>
              <a:rPr lang="en-US" sz="4267" dirty="0">
                <a:latin typeface="Powderfinger Type" charset="0"/>
                <a:ea typeface="Powderfinger Type" charset="0"/>
                <a:cs typeface="Powderfinger Type" charset="0"/>
              </a:rPr>
              <a:t>It’s not just Centrality of Content and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dirty="0"/>
              <a:t>It</a:t>
            </a:r>
            <a:r>
              <a:rPr lang="mr-IN" dirty="0"/>
              <a:t>’</a:t>
            </a:r>
            <a:r>
              <a:rPr lang="en-US" dirty="0"/>
              <a:t>s a shift in the role of the network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25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74941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74639"/>
            <a:ext cx="11521280" cy="1143000"/>
          </a:xfrm>
        </p:spPr>
        <p:txBody>
          <a:bodyPr>
            <a:noAutofit/>
          </a:bodyPr>
          <a:lstStyle/>
          <a:p>
            <a:r>
              <a:rPr lang="en-US" sz="4267" dirty="0">
                <a:latin typeface="Powderfinger Type" charset="0"/>
                <a:ea typeface="Powderfinger Type" charset="0"/>
                <a:cs typeface="Powderfinger Type" charset="0"/>
              </a:rPr>
              <a:t>It’s not just the Death of Transit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dirty="0"/>
              <a:t>It</a:t>
            </a:r>
            <a:r>
              <a:rPr lang="mr-IN" dirty="0"/>
              <a:t>’</a:t>
            </a:r>
            <a:r>
              <a:rPr lang="en-US" dirty="0"/>
              <a:t>s the rethinking of the entire network as a common shared glue</a:t>
            </a:r>
            <a:endParaRPr lang="en-US" sz="3733" dirty="0"/>
          </a:p>
          <a:p>
            <a:pPr lvl="1">
              <a:spcAft>
                <a:spcPts val="800"/>
              </a:spcAft>
            </a:pPr>
            <a:r>
              <a:rPr lang="en-US" dirty="0"/>
              <a:t>Service provisioning sits within cloud providers and distributed data </a:t>
            </a:r>
            <a:r>
              <a:rPr lang="en-US" dirty="0" err="1"/>
              <a:t>centres</a:t>
            </a:r>
            <a:endParaRPr lang="en-US" dirty="0"/>
          </a:p>
          <a:p>
            <a:pPr lvl="1">
              <a:spcAft>
                <a:spcPts val="800"/>
              </a:spcAft>
            </a:pPr>
            <a:r>
              <a:rPr lang="en-US" dirty="0"/>
              <a:t>Edge computers are now acting as televisions into the clouded world of data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The distinction between personal and public data realms is disappearing into the realm of corporately owned private data empires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And the barriers to entry for new players get increasingly larger as the platform  incumbents bolster their role to replace a single common network with a small number of such platforms in a cartel-like arrangement</a:t>
            </a:r>
          </a:p>
          <a:p>
            <a:pPr marL="914400" lvl="2" indent="0">
              <a:spcAft>
                <a:spcPts val="800"/>
              </a:spcAft>
              <a:buNone/>
            </a:pPr>
            <a:r>
              <a:rPr lang="en-US" dirty="0"/>
              <a:t>(Today’s version of “centrality”)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26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12305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3824-9148-5E47-A380-FB010D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 shared networks matter any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663B-13D3-1B43-82DF-0864B093F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have increasingly stripped out network-centric functionality </a:t>
            </a:r>
            <a:r>
              <a:rPr lang="en-AU"/>
              <a:t>in our </a:t>
            </a:r>
            <a:r>
              <a:rPr lang="en-AU" dirty="0"/>
              <a:t>search for lower cost, higher speed, and better agility</a:t>
            </a:r>
          </a:p>
          <a:p>
            <a:r>
              <a:rPr lang="en-AU" dirty="0"/>
              <a:t>We are pushing functions out to the edge and ultimately off “the network” altogether and what is left is just dumb pipes</a:t>
            </a:r>
          </a:p>
          <a:p>
            <a:r>
              <a:rPr lang="en-AU" dirty="0"/>
              <a:t>What defines “the Internet”?</a:t>
            </a:r>
          </a:p>
          <a:p>
            <a:pPr lvl="1"/>
            <a:r>
              <a:rPr lang="en-AU" dirty="0"/>
              <a:t>A common protocol, common protocol address pool, and a common routing system?</a:t>
            </a:r>
          </a:p>
          <a:p>
            <a:pPr marL="457200" lvl="1" indent="0">
              <a:buNone/>
            </a:pPr>
            <a:r>
              <a:rPr lang="en-AU" dirty="0"/>
              <a:t>or</a:t>
            </a:r>
          </a:p>
          <a:p>
            <a:pPr lvl="1"/>
            <a:r>
              <a:rPr lang="en-AU" dirty="0"/>
              <a:t>A disparate collection of services that share common referential mechanisms?</a:t>
            </a:r>
          </a:p>
        </p:txBody>
      </p:sp>
    </p:spTree>
    <p:extLst>
      <p:ext uri="{BB962C8B-B14F-4D97-AF65-F5344CB8AC3E}">
        <p14:creationId xmlns:p14="http://schemas.microsoft.com/office/powerpoint/2010/main" val="3681386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E4E2B-378D-BA4B-BF41-F840D9B7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can we fix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78AC-50F9-404A-B785-7F5244E10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Such a level of global dependence of a small set of platform enterprises that completely dominate their market sector is never a comfortable place to be</a:t>
            </a:r>
          </a:p>
          <a:p>
            <a:r>
              <a:rPr lang="en-AU" dirty="0"/>
              <a:t>Monopolies always end up price gouging and entrenching their incumbency by supressing further innovation</a:t>
            </a:r>
          </a:p>
          <a:p>
            <a:r>
              <a:rPr lang="en-AU" dirty="0"/>
              <a:t>Is it too late to try and fix it?</a:t>
            </a:r>
          </a:p>
        </p:txBody>
      </p:sp>
    </p:spTree>
    <p:extLst>
      <p:ext uri="{BB962C8B-B14F-4D97-AF65-F5344CB8AC3E}">
        <p14:creationId xmlns:p14="http://schemas.microsoft.com/office/powerpoint/2010/main" val="2398163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917" y="2901160"/>
            <a:ext cx="5699590" cy="1325563"/>
          </a:xfrm>
        </p:spPr>
        <p:txBody>
          <a:bodyPr>
            <a:normAutofit fontScale="90000"/>
          </a:bodyPr>
          <a:lstStyle/>
          <a:p>
            <a:r>
              <a:rPr lang="en-US" sz="6400" b="1" dirty="0">
                <a:solidFill>
                  <a:schemeClr val="tx1"/>
                </a:solidFill>
                <a:latin typeface="Max's Handwritin" charset="0"/>
                <a:ea typeface="Max's Handwritin" charset="0"/>
                <a:cs typeface="Max's Handwritin" charset="0"/>
              </a:rPr>
              <a:t>Yes. It’s just </a:t>
            </a:r>
            <a:r>
              <a:rPr lang="en-US" sz="6400" b="1">
                <a:solidFill>
                  <a:schemeClr val="tx1"/>
                </a:solidFill>
                <a:latin typeface="Max's Handwritin" charset="0"/>
                <a:ea typeface="Max's Handwritin" charset="0"/>
                <a:cs typeface="Max's Handwritin" charset="0"/>
              </a:rPr>
              <a:t>too late</a:t>
            </a:r>
            <a:r>
              <a:rPr lang="en-US" sz="6400" b="1" dirty="0">
                <a:solidFill>
                  <a:schemeClr val="tx1"/>
                </a:solidFill>
                <a:latin typeface="Max's Handwritin" charset="0"/>
                <a:ea typeface="Max's Handwritin" charset="0"/>
                <a:cs typeface="Max's Handwritin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3306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5325-6919-3F41-B95E-C6290F8E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Today’s Centrality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8730C-BC11-F641-A0B9-BBA8C8029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2021 Outages by Fastly, Akamai and Facebook have global impact affecting all kinds of enterprises</a:t>
            </a:r>
          </a:p>
          <a:p>
            <a:r>
              <a:rPr lang="en-AU" dirty="0"/>
              <a:t>A DDOS attack on DYN managed to cause a meltdown of the Internet for the entire eastern seaboard of the US a few years ago</a:t>
            </a:r>
          </a:p>
          <a:p>
            <a:r>
              <a:rPr lang="en-AU" dirty="0"/>
              <a:t>Chrome completely dominates browser space</a:t>
            </a:r>
          </a:p>
          <a:p>
            <a:r>
              <a:rPr lang="en-AU" dirty="0"/>
              <a:t>Google has such a massively dominant position across advanced technologies that everyone else is left trying to just follow and fill in the gaps – HTTP/3, QUIC, BBR, to name just a few </a:t>
            </a:r>
          </a:p>
          <a:p>
            <a:r>
              <a:rPr lang="en-AU" dirty="0"/>
              <a:t>Mobile devices are either made by Apple and run iOS, or run Android</a:t>
            </a:r>
          </a:p>
          <a:p>
            <a:r>
              <a:rPr lang="en-AU" dirty="0"/>
              <a:t>The entire world now finds itself relying on just one chip manufacturer!</a:t>
            </a:r>
          </a:p>
          <a:p>
            <a:pPr lvl="1"/>
            <a:r>
              <a:rPr lang="en-AU" dirty="0"/>
              <a:t>who is having trouble keeping up with orders</a:t>
            </a:r>
          </a:p>
        </p:txBody>
      </p:sp>
    </p:spTree>
    <p:extLst>
      <p:ext uri="{BB962C8B-B14F-4D97-AF65-F5344CB8AC3E}">
        <p14:creationId xmlns:p14="http://schemas.microsoft.com/office/powerpoint/2010/main" val="358939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9B417-D548-2042-A786-4CD44FBD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did we get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8844-7161-3E48-9C4B-A808EEF9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 thought that we were building a decentralised system with no critical orchestration components</a:t>
            </a:r>
          </a:p>
          <a:p>
            <a:pPr lvl="1"/>
            <a:r>
              <a:rPr lang="en-AU" dirty="0"/>
              <a:t>No “Route Master 3000” in the middle controlling the routing space</a:t>
            </a:r>
          </a:p>
          <a:p>
            <a:pPr lvl="1"/>
            <a:r>
              <a:rPr lang="en-AU" dirty="0"/>
              <a:t>No ”Name Czar” controlling all DNS resolution queries</a:t>
            </a:r>
          </a:p>
          <a:p>
            <a:pPr lvl="1"/>
            <a:r>
              <a:rPr lang="en-AU" dirty="0"/>
              <a:t>No “Internet Service Controller” managing all Internet services</a:t>
            </a:r>
          </a:p>
          <a:p>
            <a:r>
              <a:rPr lang="en-AU" dirty="0"/>
              <a:t>All this was meant to be decentralised and adaptive</a:t>
            </a:r>
          </a:p>
          <a:p>
            <a:r>
              <a:rPr lang="en-AU" dirty="0"/>
              <a:t>We were meant to route around damage of any form</a:t>
            </a:r>
          </a:p>
          <a:p>
            <a:r>
              <a:rPr lang="en-AU" dirty="0"/>
              <a:t>Yet this is not exactly what we have today</a:t>
            </a:r>
          </a:p>
          <a:p>
            <a:r>
              <a:rPr lang="en-AU" dirty="0"/>
              <a:t>We’ve built something different</a:t>
            </a:r>
          </a:p>
        </p:txBody>
      </p:sp>
    </p:spTree>
    <p:extLst>
      <p:ext uri="{BB962C8B-B14F-4D97-AF65-F5344CB8AC3E}">
        <p14:creationId xmlns:p14="http://schemas.microsoft.com/office/powerpoint/2010/main" val="338709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8C80-BDDF-F049-83A4-7770E5D0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are we doing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56F99-C7CE-054A-A783-197B7FB4F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Why are we building Internet infrastructure that has:</a:t>
            </a:r>
          </a:p>
          <a:p>
            <a:pPr lvl="1"/>
            <a:r>
              <a:rPr lang="en-AU" dirty="0"/>
              <a:t>Limited diversity of supply</a:t>
            </a:r>
          </a:p>
          <a:p>
            <a:pPr lvl="1"/>
            <a:r>
              <a:rPr lang="en-AU" dirty="0"/>
              <a:t>Points of critical vulnerability</a:t>
            </a:r>
          </a:p>
          <a:p>
            <a:pPr lvl="1"/>
            <a:r>
              <a:rPr lang="en-AU" dirty="0"/>
              <a:t>Increased reliance on a limited set of service orchestration elements </a:t>
            </a:r>
          </a:p>
        </p:txBody>
      </p:sp>
    </p:spTree>
    <p:extLst>
      <p:ext uri="{BB962C8B-B14F-4D97-AF65-F5344CB8AC3E}">
        <p14:creationId xmlns:p14="http://schemas.microsoft.com/office/powerpoint/2010/main" val="213256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18FA-BE30-B14C-817F-961DCD89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driving change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F7EB-4FF7-E24A-986B-3394782C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88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E1A7-D578-CB48-A5FE-AEBE8A0D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7673A-F8BA-E34D-B8CD-44937C70B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“The only real problem is scaling. All others inherit from this.”</a:t>
            </a:r>
          </a:p>
          <a:p>
            <a:pPr marL="457200" lvl="1" indent="0">
              <a:buNone/>
            </a:pPr>
            <a:r>
              <a:rPr lang="en-AU" sz="1800" dirty="0"/>
              <a:t>Attributed to Mike O’Dell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399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4AA9-3EA5-0C47-847B-1F884621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Scale and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3324-4BC7-214D-AF84-AB093E7E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dirty="0">
                <a:latin typeface="Courier" pitchFamily="2" charset="0"/>
              </a:rPr>
              <a:t>“The most complicated computation ever attempted by mankind is the global distributed routing algorithm that runs the Internet.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dirty="0">
                <a:latin typeface="Courier" pitchFamily="2" charset="0"/>
              </a:rPr>
              <a:t>In fact, if anybody thought about it very hard, before we started, they would've been too scared to try.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dirty="0">
                <a:latin typeface="Courier" pitchFamily="2" charset="0"/>
              </a:rPr>
              <a:t>Ah, because it runs in near real-time, it's an online algorithm, it runs on a multimillion node multicomputer, of an arbitrary topology, built by lots of people who have never met each other. Right?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dirty="0">
                <a:latin typeface="Courier" pitchFamily="2" charset="0"/>
              </a:rPr>
              <a:t>And, it's a very very complex computation because it's piecewise constructive, there is a lot of local consistency constraints, there is a bunch of global correctness criteria that are occasionally satisfied, and yet the thing mostly works.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dirty="0">
                <a:latin typeface="Courier" pitchFamily="2" charset="0"/>
              </a:rPr>
              <a:t>Which is astounding, when you actually look at what's going on.”</a:t>
            </a:r>
          </a:p>
          <a:p>
            <a:pPr marL="0" indent="0">
              <a:buNone/>
            </a:pPr>
            <a:endParaRPr lang="en-AU" dirty="0"/>
          </a:p>
          <a:p>
            <a:pPr marL="457200" lvl="1" indent="0">
              <a:buNone/>
            </a:pPr>
            <a:r>
              <a:rPr lang="en-AU" sz="2600" dirty="0"/>
              <a:t>Also from Mike O’Dell, 2000 (</a:t>
            </a:r>
            <a:r>
              <a:rPr lang="en-AU" sz="1500" dirty="0"/>
              <a:t>http://</a:t>
            </a:r>
            <a:r>
              <a:rPr lang="en-AU" sz="1500" dirty="0" err="1"/>
              <a:t>www.dtc.umn.edu</a:t>
            </a:r>
            <a:r>
              <a:rPr lang="en-AU" sz="1500" dirty="0"/>
              <a:t>/~</a:t>
            </a:r>
            <a:r>
              <a:rPr lang="en-AU" sz="1500" dirty="0" err="1"/>
              <a:t>odlyzko</a:t>
            </a:r>
            <a:r>
              <a:rPr lang="en-AU" sz="1500" dirty="0"/>
              <a:t>/</a:t>
            </a:r>
            <a:r>
              <a:rPr lang="en-AU" sz="1500" dirty="0" err="1"/>
              <a:t>isources</a:t>
            </a:r>
            <a:r>
              <a:rPr lang="en-AU" sz="1500" dirty="0"/>
              <a:t>/</a:t>
            </a:r>
            <a:r>
              <a:rPr lang="en-AU" sz="1500" dirty="0" err="1"/>
              <a:t>odell-transcript.txt</a:t>
            </a:r>
            <a:r>
              <a:rPr lang="en-AU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357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261B-F0E7-B249-BF87-CD3496DA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have we responded?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64FE5-5345-4547-B556-FAF3A23BE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has the Internet responded to these pressures of inexorable scaling in the Internet?</a:t>
            </a:r>
          </a:p>
        </p:txBody>
      </p:sp>
    </p:spTree>
    <p:extLst>
      <p:ext uri="{BB962C8B-B14F-4D97-AF65-F5344CB8AC3E}">
        <p14:creationId xmlns:p14="http://schemas.microsoft.com/office/powerpoint/2010/main" val="263364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1654</Words>
  <Application>Microsoft Macintosh PowerPoint</Application>
  <PresentationFormat>Widescreen</PresentationFormat>
  <Paragraphs>135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AhnbergHand</vt:lpstr>
      <vt:lpstr>Arial</vt:lpstr>
      <vt:lpstr>Calibri</vt:lpstr>
      <vt:lpstr>Calibri Light</vt:lpstr>
      <vt:lpstr>Courier</vt:lpstr>
      <vt:lpstr>Max's Handwritin</vt:lpstr>
      <vt:lpstr>Powderfinger Type</vt:lpstr>
      <vt:lpstr>Office Theme</vt:lpstr>
      <vt:lpstr>Internet Centrality and its Impact on Routing</vt:lpstr>
      <vt:lpstr>Time is short</vt:lpstr>
      <vt:lpstr>Today’s Centrality</vt:lpstr>
      <vt:lpstr>How did we get here?</vt:lpstr>
      <vt:lpstr>Why are we doing this?</vt:lpstr>
      <vt:lpstr>What’s driving change today? </vt:lpstr>
      <vt:lpstr>Scale</vt:lpstr>
      <vt:lpstr>Scale and Routing</vt:lpstr>
      <vt:lpstr>How have we responded?</vt:lpstr>
      <vt:lpstr>Bigger</vt:lpstr>
      <vt:lpstr>Faster</vt:lpstr>
      <vt:lpstr>Better</vt:lpstr>
      <vt:lpstr>Cheaper</vt:lpstr>
      <vt:lpstr>So it’s all good?</vt:lpstr>
      <vt:lpstr>So it’s all good?</vt:lpstr>
      <vt:lpstr>Longer Term Trends</vt:lpstr>
      <vt:lpstr>The 1990’s Internet</vt:lpstr>
      <vt:lpstr>Today’s Internet Architecture</vt:lpstr>
      <vt:lpstr>Who needs Transit?</vt:lpstr>
      <vt:lpstr>Closed Transit?</vt:lpstr>
      <vt:lpstr>Transit?</vt:lpstr>
      <vt:lpstr>Transit Routing</vt:lpstr>
      <vt:lpstr>Internet Names and Addresses?</vt:lpstr>
      <vt:lpstr>Exactly where are we now?</vt:lpstr>
      <vt:lpstr>It’s not just Centrality of Content and Service</vt:lpstr>
      <vt:lpstr>It’s not just the Death of Transit</vt:lpstr>
      <vt:lpstr>Do shared networks matter any more?</vt:lpstr>
      <vt:lpstr>How can we fix this?</vt:lpstr>
      <vt:lpstr>Yes. It’s just too late!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“Big” necessarily “Bad”?</dc:title>
  <dc:creator>Geoff Huston</dc:creator>
  <cp:lastModifiedBy>Geoff Huston</cp:lastModifiedBy>
  <cp:revision>42</cp:revision>
  <dcterms:created xsi:type="dcterms:W3CDTF">2021-05-27T23:52:27Z</dcterms:created>
  <dcterms:modified xsi:type="dcterms:W3CDTF">2021-11-10T19:06:35Z</dcterms:modified>
</cp:coreProperties>
</file>