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357" r:id="rId6"/>
    <p:sldId id="261" r:id="rId7"/>
    <p:sldId id="260" r:id="rId8"/>
    <p:sldId id="262" r:id="rId9"/>
    <p:sldId id="355" r:id="rId10"/>
    <p:sldId id="354" r:id="rId11"/>
    <p:sldId id="353" r:id="rId12"/>
    <p:sldId id="263" r:id="rId13"/>
    <p:sldId id="264" r:id="rId14"/>
    <p:sldId id="294" r:id="rId15"/>
    <p:sldId id="306" r:id="rId16"/>
    <p:sldId id="295" r:id="rId17"/>
    <p:sldId id="298" r:id="rId18"/>
    <p:sldId id="301" r:id="rId19"/>
    <p:sldId id="303" r:id="rId20"/>
    <p:sldId id="363" r:id="rId21"/>
    <p:sldId id="270" r:id="rId22"/>
    <p:sldId id="304" r:id="rId23"/>
    <p:sldId id="367" r:id="rId24"/>
    <p:sldId id="305" r:id="rId25"/>
    <p:sldId id="328" r:id="rId26"/>
    <p:sldId id="310" r:id="rId27"/>
    <p:sldId id="358" r:id="rId28"/>
    <p:sldId id="360" r:id="rId29"/>
    <p:sldId id="266" r:id="rId30"/>
    <p:sldId id="359" r:id="rId31"/>
    <p:sldId id="368" r:id="rId32"/>
    <p:sldId id="283" r:id="rId33"/>
    <p:sldId id="362" r:id="rId34"/>
    <p:sldId id="364" r:id="rId35"/>
    <p:sldId id="365" r:id="rId36"/>
    <p:sldId id="366" r:id="rId37"/>
    <p:sldId id="369" r:id="rId38"/>
    <p:sldId id="31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7"/>
    <p:restoredTop sz="94675"/>
  </p:normalViewPr>
  <p:slideViewPr>
    <p:cSldViewPr snapToGrid="0" snapToObjects="1">
      <p:cViewPr varScale="1">
        <p:scale>
          <a:sx n="165" d="100"/>
          <a:sy n="165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8A361-3C44-0547-8E28-A9715935C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10F6E-8FE8-F243-A922-3607CBE14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E7651-9054-D44A-9275-E1A40E844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8AB4-B038-3541-850D-27F519C6EFEF}" type="datetimeFigureOut">
              <a:rPr lang="en-AU" smtClean="0"/>
              <a:t>30/1/20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65220-3822-5843-A28C-8D6B1224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86590-697B-8E4A-977C-79385FDB6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4C2E-F01F-7549-A407-D6B9DFECC8D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698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BB893-15A9-CF4C-A85D-42F88F16F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BA5B9B-FB2B-6F49-87AD-FD29763F5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F1CB4-EDA8-B241-B000-0DE4C669B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8AB4-B038-3541-850D-27F519C6EFEF}" type="datetimeFigureOut">
              <a:rPr lang="en-AU" smtClean="0"/>
              <a:t>30/1/20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4AC69-9E11-B243-B84A-DA285C95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4E300-1E23-EB45-95A9-CC80F245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4C2E-F01F-7549-A407-D6B9DFECC8D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1428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83B0E1-C926-684B-B57E-24BD09D04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899526-68EB-2344-8EAF-F35C9BBF2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51A80-1CC7-E646-BCDF-C926B86C2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8AB4-B038-3541-850D-27F519C6EFEF}" type="datetimeFigureOut">
              <a:rPr lang="en-AU" smtClean="0"/>
              <a:t>30/1/20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04174-7147-994E-810C-82933BDBC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06C6-48AA-B245-920D-DF17B537C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4C2E-F01F-7549-A407-D6B9DFECC8D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795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63B2F-50FC-AB47-A74D-C4BFCA8CA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6D44A-CED7-E142-9BC8-86307CB49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9B493-883E-564C-AB3A-6611B9010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8AB4-B038-3541-850D-27F519C6EFEF}" type="datetimeFigureOut">
              <a:rPr lang="en-AU" smtClean="0"/>
              <a:t>30/1/20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D2BE0-E192-7243-BB9C-4BB026EAA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E9E25-86EF-154D-9BAE-8C532DD71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4C2E-F01F-7549-A407-D6B9DFECC8D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7676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F2BD6-37E5-C94E-A33F-1DF8207A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4EE26-1FB5-4F49-A0AD-3F5525788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B3B34-57C0-194B-8BD5-75AC83ADA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8AB4-B038-3541-850D-27F519C6EFEF}" type="datetimeFigureOut">
              <a:rPr lang="en-AU" smtClean="0"/>
              <a:t>30/1/20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D188E-7B2A-784B-B2CE-E594302A9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875B5-4ADE-D749-A023-1BE005DC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4C2E-F01F-7549-A407-D6B9DFECC8D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160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4FE53-F5A3-1A43-9125-9862DCCC2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F82B2-E06B-424D-B454-505A15062C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A797AA-7C5B-6547-BC56-C5E19AFC8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FC3A9-ED30-3A42-9A80-274AE73F5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8AB4-B038-3541-850D-27F519C6EFEF}" type="datetimeFigureOut">
              <a:rPr lang="en-AU" smtClean="0"/>
              <a:t>30/1/20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3918B-ED99-B542-BB13-EE8ECD9B2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B851B-D6D7-6C47-AD28-0699AA9B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4C2E-F01F-7549-A407-D6B9DFECC8D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4094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C0459-02AE-9B4C-B439-D8E73136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E094E-C10E-444F-80C7-2D092BA6C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DAF93-A2D2-5A41-B8AD-5E636457C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81B900-9A99-914F-85F6-1BB6AE7A18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2A58A0-53EF-4C4B-9654-D4665EDD2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050A12-E430-9943-841D-B001FAE74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8AB4-B038-3541-850D-27F519C6EFEF}" type="datetimeFigureOut">
              <a:rPr lang="en-AU" smtClean="0"/>
              <a:t>30/1/20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6D9C4F-AA82-0945-9140-0FCA9E91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F9B24A-DF19-7742-8177-A6474652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4C2E-F01F-7549-A407-D6B9DFECC8D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2313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52496-CB9F-3B47-A814-7BFB1C47F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D06F4-16CB-9B4A-854F-7307C2F84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8AB4-B038-3541-850D-27F519C6EFEF}" type="datetimeFigureOut">
              <a:rPr lang="en-AU" smtClean="0"/>
              <a:t>30/1/20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658447-01B8-7048-B4EF-EBEB415C7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EA5BE-5880-8B48-B819-E24B4AA79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4C2E-F01F-7549-A407-D6B9DFECC8D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264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40C074-93D0-2C47-B89B-C0B3A8421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8AB4-B038-3541-850D-27F519C6EFEF}" type="datetimeFigureOut">
              <a:rPr lang="en-AU" smtClean="0"/>
              <a:t>30/1/20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8A7E55-6190-1742-8F55-B35D6C203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E09E7-A5C7-5340-9A3C-C9B53D664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4C2E-F01F-7549-A407-D6B9DFECC8D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1340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9E08B-431A-2046-8F20-698EB0EE5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52D6F-79C0-4246-B46D-2878FB2AC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9BA24C-A8A1-A043-A139-CDD5F200B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437221-5F97-3341-A929-656820D8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8AB4-B038-3541-850D-27F519C6EFEF}" type="datetimeFigureOut">
              <a:rPr lang="en-AU" smtClean="0"/>
              <a:t>30/1/20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3C415D-8770-E147-A499-BC510B036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45350F-56F7-F644-A665-23439B8D8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4C2E-F01F-7549-A407-D6B9DFECC8D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727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979B-FE17-354C-95D2-39C6F5DFA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05E054-E9F4-A743-BA76-DE4F72CFB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09855-BAC3-6B46-83E2-A984E2CB4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F33DA-C9DB-964C-93D1-112C1EC47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28AB4-B038-3541-850D-27F519C6EFEF}" type="datetimeFigureOut">
              <a:rPr lang="en-AU" smtClean="0"/>
              <a:t>30/1/20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50ABE-D524-0849-A8CC-C043E8951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8FC9D0-62D2-0C44-9C96-788AC9C6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54C2E-F01F-7549-A407-D6B9DFECC8D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1059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B0E3F6-0233-3D4F-90B4-AAF9887A3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8221D-86D4-EE4B-BD1F-D088DA045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E92DA-8DBD-FF4D-A8C3-A2EB80C83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28AB4-B038-3541-850D-27F519C6EFEF}" type="datetimeFigureOut">
              <a:rPr lang="en-AU" smtClean="0"/>
              <a:t>30/1/20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0B3B9-F7BB-E64F-82B3-931B2D0EE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B6017-636B-C843-A31F-333BD5BAB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54C2E-F01F-7549-A407-D6B9DFECC8D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603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5F5F2-E693-994C-AB70-1F410FF4A4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dirty="0" err="1">
                <a:latin typeface="Powderfinger Type" panose="02020709070000000403" pitchFamily="49" charset="77"/>
              </a:rPr>
              <a:t>DoH</a:t>
            </a:r>
            <a:r>
              <a:rPr lang="en-AU" dirty="0">
                <a:latin typeface="Powderfinger Type" panose="02020709070000000403" pitchFamily="49" charset="77"/>
              </a:rPr>
              <a:t>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219C0-CDD3-0641-A491-A40E5AD1C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4181" y="3596462"/>
            <a:ext cx="9144000" cy="1655762"/>
          </a:xfrm>
        </p:spPr>
        <p:txBody>
          <a:bodyPr/>
          <a:lstStyle/>
          <a:p>
            <a:pPr algn="r"/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AhnbergHand" pitchFamily="2" charset="0"/>
              </a:rPr>
              <a:t>Geoff Huston</a:t>
            </a:r>
          </a:p>
          <a:p>
            <a:pPr algn="r"/>
            <a:r>
              <a:rPr lang="en-AU" dirty="0">
                <a:solidFill>
                  <a:schemeClr val="bg1">
                    <a:lumMod val="75000"/>
                  </a:schemeClr>
                </a:solidFill>
                <a:latin typeface="AhnbergHand" pitchFamily="2" charset="0"/>
              </a:rPr>
              <a:t>APNIC</a:t>
            </a:r>
          </a:p>
        </p:txBody>
      </p:sp>
    </p:spTree>
    <p:extLst>
      <p:ext uri="{BB962C8B-B14F-4D97-AF65-F5344CB8AC3E}">
        <p14:creationId xmlns:p14="http://schemas.microsoft.com/office/powerpoint/2010/main" val="244840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999F7-D173-C24E-A31E-6BEAF5FF0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Old School DNS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80A07-23B3-2740-B031-CFE9E8004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DNS resolvers configured with IP addresses as part of the connection context (DHCP)</a:t>
            </a:r>
          </a:p>
          <a:p>
            <a:r>
              <a:rPr lang="en-AU" dirty="0"/>
              <a:t>DNS recursive resolvers operated by the ISP as part of the ISP’s service to their users</a:t>
            </a:r>
          </a:p>
          <a:p>
            <a:r>
              <a:rPr lang="en-AU" dirty="0"/>
              <a:t>DNS authoritative services provided in various ways (often as part of web hosting environments)</a:t>
            </a:r>
          </a:p>
          <a:p>
            <a:endParaRPr lang="en-AU" dirty="0"/>
          </a:p>
          <a:p>
            <a:r>
              <a:rPr lang="en-AU" dirty="0"/>
              <a:t>Applications used </a:t>
            </a:r>
            <a:r>
              <a:rPr lang="en-AU" dirty="0" err="1"/>
              <a:t>gethostbyname</a:t>
            </a:r>
            <a:r>
              <a:rPr lang="en-AU" dirty="0"/>
              <a:t>() and tapped into the DNS common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009502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29A3-AA3A-944D-87D1-387BA83A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104042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Old School DNS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8399489E-73B9-CB4E-80D2-BEFAF17E532B}"/>
              </a:ext>
            </a:extLst>
          </p:cNvPr>
          <p:cNvSpPr/>
          <p:nvPr/>
        </p:nvSpPr>
        <p:spPr>
          <a:xfrm>
            <a:off x="5698983" y="2893471"/>
            <a:ext cx="1707776" cy="92784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3BACDD1-DC1E-554F-8D68-4129847F80E9}"/>
              </a:ext>
            </a:extLst>
          </p:cNvPr>
          <p:cNvSpPr/>
          <p:nvPr/>
        </p:nvSpPr>
        <p:spPr>
          <a:xfrm flipH="1">
            <a:off x="7292789" y="4044483"/>
            <a:ext cx="1707776" cy="92784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93FE38E-434B-5B42-BD2C-6B03F88C5095}"/>
              </a:ext>
            </a:extLst>
          </p:cNvPr>
          <p:cNvSpPr/>
          <p:nvPr/>
        </p:nvSpPr>
        <p:spPr>
          <a:xfrm flipH="1" flipV="1">
            <a:off x="8386485" y="2412207"/>
            <a:ext cx="1707776" cy="927847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F80DBA6E-1EE6-984D-BC53-1C812625D539}"/>
              </a:ext>
            </a:extLst>
          </p:cNvPr>
          <p:cNvSpPr/>
          <p:nvPr/>
        </p:nvSpPr>
        <p:spPr>
          <a:xfrm flipH="1" flipV="1">
            <a:off x="9695332" y="3597649"/>
            <a:ext cx="1707776" cy="927847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627174-D6FC-A547-850C-2FF3B6E727CC}"/>
              </a:ext>
            </a:extLst>
          </p:cNvPr>
          <p:cNvSpPr txBox="1"/>
          <p:nvPr/>
        </p:nvSpPr>
        <p:spPr>
          <a:xfrm>
            <a:off x="9206664" y="4787664"/>
            <a:ext cx="2828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AhnbergHand" pitchFamily="2" charset="0"/>
              </a:rPr>
              <a:t>DNS Authoritative Servers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1DAA33-E044-DC4D-9884-045A718E4AF8}"/>
              </a:ext>
            </a:extLst>
          </p:cNvPr>
          <p:cNvGrpSpPr/>
          <p:nvPr/>
        </p:nvGrpSpPr>
        <p:grpSpPr>
          <a:xfrm>
            <a:off x="6129621" y="3099547"/>
            <a:ext cx="546844" cy="210897"/>
            <a:chOff x="6979026" y="32108"/>
            <a:chExt cx="5127808" cy="218236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5A2767C-FDA0-9648-8D2A-49DAD326EA35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E1A2EFC2-F9D4-1F47-AD4D-5FB632590F74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E1696809-45C1-A745-B58C-F6CCDF05A19A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F1AD21D7-75B2-0A4B-B83A-D274B1CC5B9A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E95223-D68A-DB47-AA99-EC02B41697A2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6AB5DB1-AA9E-AF41-8359-3262B8546D91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A477E24-5F0C-4D48-A164-44C959592B1F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7094DE-9FD5-9A4D-8F58-79B57D66D3A7}"/>
              </a:ext>
            </a:extLst>
          </p:cNvPr>
          <p:cNvGrpSpPr/>
          <p:nvPr/>
        </p:nvGrpSpPr>
        <p:grpSpPr>
          <a:xfrm>
            <a:off x="8812306" y="2788022"/>
            <a:ext cx="546844" cy="210897"/>
            <a:chOff x="6979026" y="32108"/>
            <a:chExt cx="5127808" cy="218236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01E312B-D4F2-664C-891A-C3C292141B9D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7F1A7B39-B05E-2D4B-B95F-398CD0E37C85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FABA3CE9-F2E0-FE4D-A7D5-6047C1660919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9786FE47-B49B-4C40-919D-FB3AD0AEDED8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F5CC4D-66A3-1340-82FE-C9A90398EEF3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5D8BDF8-CBF7-E744-B6C3-A71DC4EFC0DE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98CFD5B-797A-8C44-82CD-C874058A3128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A2C25EF-05DE-2346-A5BA-0138F9B4693C}"/>
              </a:ext>
            </a:extLst>
          </p:cNvPr>
          <p:cNvGrpSpPr/>
          <p:nvPr/>
        </p:nvGrpSpPr>
        <p:grpSpPr>
          <a:xfrm>
            <a:off x="7599833" y="4297509"/>
            <a:ext cx="546844" cy="210897"/>
            <a:chOff x="6979026" y="32108"/>
            <a:chExt cx="5127808" cy="218236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A8938F3-CFB7-6F43-B1AD-86A691CDCD68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15321B9-7818-D541-A9BB-77B7756BB763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E3AD2BAA-F2C3-3C42-945C-2E7618EFD0B7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8CA9A348-CE8C-014E-9608-C3721DBAE235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36CBFF3-F266-D844-8AF3-166A0199F90A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1DB02A6-5ED6-5844-9197-3F3A61C6F5A7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152CBD-A347-6445-89FE-0CA8ED1B45E3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80302D-34E5-A941-B5BB-5929ACA63353}"/>
              </a:ext>
            </a:extLst>
          </p:cNvPr>
          <p:cNvGrpSpPr/>
          <p:nvPr/>
        </p:nvGrpSpPr>
        <p:grpSpPr>
          <a:xfrm>
            <a:off x="6434421" y="3404347"/>
            <a:ext cx="546844" cy="210897"/>
            <a:chOff x="6979026" y="32108"/>
            <a:chExt cx="5127808" cy="218236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E8A7634-D8DC-5146-A4B6-D119BF11ED7E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492E64A4-5F42-414D-9091-7C74E12389D3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430C73C8-618C-FF42-A983-DF15E657E243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BD625050-9FC4-AD4F-A826-F97C014F5F81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D88CA37-4C47-8841-9117-B9D398F6B8DC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75E881C-29CE-C240-8F21-44E4D2F67589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0E96BEA-9C7B-4A48-8DF2-490A5D0B7C7B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839525-386F-4E43-9773-5EF373F8DAF2}"/>
              </a:ext>
            </a:extLst>
          </p:cNvPr>
          <p:cNvGrpSpPr/>
          <p:nvPr/>
        </p:nvGrpSpPr>
        <p:grpSpPr>
          <a:xfrm>
            <a:off x="8964706" y="2940422"/>
            <a:ext cx="546844" cy="210897"/>
            <a:chOff x="6979026" y="32108"/>
            <a:chExt cx="5127808" cy="218236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E5D397F-1179-3B42-B107-F66256C63463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6829F348-A82E-3E4F-A8FC-05F3D9082873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4B434F36-4D92-7A45-8968-A1E0E64DA866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10A2984F-1B19-584C-ACF5-1A0D47F47126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2579598-732B-684E-8ADF-1E5B5A4EB057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005A8480-CA23-F345-A73C-F3E5B5DA6579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486B97E1-82EF-3748-A4CE-7DECBB1B8583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DA14591-D656-764F-BEC9-2CAF967BB6D9}"/>
              </a:ext>
            </a:extLst>
          </p:cNvPr>
          <p:cNvGrpSpPr/>
          <p:nvPr/>
        </p:nvGrpSpPr>
        <p:grpSpPr>
          <a:xfrm>
            <a:off x="9044659" y="2543661"/>
            <a:ext cx="546844" cy="210897"/>
            <a:chOff x="6979026" y="32108"/>
            <a:chExt cx="5127808" cy="218236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BEDD4BB-69D0-B14A-9176-52D7FFC2D93A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0540FEE8-4C60-1548-8E3C-3B906720AC0B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DC2DCF93-F6F9-694E-AC6A-F07BFB55D2EA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09E32799-F254-1841-93D8-286348CB747C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149DA72-0876-3548-B5E7-ADF292B2B4E2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95E4032-15A0-B14C-88A4-67424E468EDB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0FAEB83-998C-F94C-A12F-A70F3BC8DB91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398DE84-2C43-ED4D-8D0B-84E5AAA9DB06}"/>
              </a:ext>
            </a:extLst>
          </p:cNvPr>
          <p:cNvGrpSpPr/>
          <p:nvPr/>
        </p:nvGrpSpPr>
        <p:grpSpPr>
          <a:xfrm>
            <a:off x="9820839" y="3969038"/>
            <a:ext cx="546844" cy="210897"/>
            <a:chOff x="6979026" y="32108"/>
            <a:chExt cx="5127808" cy="218236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1B3CF23-A1C5-0242-A21E-BB858F9AEEAD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BB63D273-B789-FA4D-85B5-A42F8108509D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E6A4B501-4146-0445-BFDC-2087DB975A57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B0B3E822-7B3E-8542-8A92-AC9263F660E6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83CC8AF-3327-BD45-94E0-AE75448129DF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33B7DE8-B78D-634C-99F3-1E312BF6DAEC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FB387FB8-B48F-E647-B976-A9C4BB6B5747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1BF3592-7B7F-014B-A57A-7CCAFBF4E9DC}"/>
              </a:ext>
            </a:extLst>
          </p:cNvPr>
          <p:cNvGrpSpPr/>
          <p:nvPr/>
        </p:nvGrpSpPr>
        <p:grpSpPr>
          <a:xfrm>
            <a:off x="10326614" y="4141818"/>
            <a:ext cx="546844" cy="210897"/>
            <a:chOff x="6979026" y="32108"/>
            <a:chExt cx="5127808" cy="218236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90BF38D-5F0F-0C4E-86C7-112DF0D7DC8E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F2E026A9-AB80-BB49-A795-16E4E92099C3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F04D81F0-626E-DB40-B8EB-75256CCD7F7A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FCB4CE6F-F411-F84F-8EA9-AD5B819E0026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360939E-2A0B-4B46-9728-6E5ED50A0E3A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4BC4A4A5-B55F-6342-80C9-AFE8814E9DFA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96BD7E35-83B7-7C4C-964F-46B3222497A7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73" name="Freeform 72">
            <a:extLst>
              <a:ext uri="{FF2B5EF4-FFF2-40B4-BE49-F238E27FC236}">
                <a16:creationId xmlns:a16="http://schemas.microsoft.com/office/drawing/2014/main" id="{4F170CB3-1E63-164D-8E70-AA51C8DCBDBD}"/>
              </a:ext>
            </a:extLst>
          </p:cNvPr>
          <p:cNvSpPr/>
          <p:nvPr/>
        </p:nvSpPr>
        <p:spPr>
          <a:xfrm>
            <a:off x="399929" y="3482788"/>
            <a:ext cx="313673" cy="290026"/>
          </a:xfrm>
          <a:custGeom>
            <a:avLst/>
            <a:gdLst>
              <a:gd name="connsiteX0" fmla="*/ 164847 w 313673"/>
              <a:gd name="connsiteY0" fmla="*/ 0 h 290026"/>
              <a:gd name="connsiteX1" fmla="*/ 16930 w 313673"/>
              <a:gd name="connsiteY1" fmla="*/ 80683 h 290026"/>
              <a:gd name="connsiteX2" fmla="*/ 30377 w 313673"/>
              <a:gd name="connsiteY2" fmla="*/ 268941 h 290026"/>
              <a:gd name="connsiteX3" fmla="*/ 258977 w 313673"/>
              <a:gd name="connsiteY3" fmla="*/ 268941 h 290026"/>
              <a:gd name="connsiteX4" fmla="*/ 312765 w 313673"/>
              <a:gd name="connsiteY4" fmla="*/ 121024 h 290026"/>
              <a:gd name="connsiteX5" fmla="*/ 232083 w 313673"/>
              <a:gd name="connsiteY5" fmla="*/ 53788 h 29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3673" h="290026">
                <a:moveTo>
                  <a:pt x="164847" y="0"/>
                </a:moveTo>
                <a:cubicBezTo>
                  <a:pt x="102094" y="17930"/>
                  <a:pt x="39342" y="35860"/>
                  <a:pt x="16930" y="80683"/>
                </a:cubicBezTo>
                <a:cubicBezTo>
                  <a:pt x="-5482" y="125506"/>
                  <a:pt x="-9964" y="237565"/>
                  <a:pt x="30377" y="268941"/>
                </a:cubicBezTo>
                <a:cubicBezTo>
                  <a:pt x="70718" y="300317"/>
                  <a:pt x="211912" y="293594"/>
                  <a:pt x="258977" y="268941"/>
                </a:cubicBezTo>
                <a:cubicBezTo>
                  <a:pt x="306042" y="244288"/>
                  <a:pt x="317247" y="156883"/>
                  <a:pt x="312765" y="121024"/>
                </a:cubicBezTo>
                <a:cubicBezTo>
                  <a:pt x="308283" y="85165"/>
                  <a:pt x="270183" y="69476"/>
                  <a:pt x="232083" y="537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582609BB-41C7-9546-806A-E1CFDC41652E}"/>
              </a:ext>
            </a:extLst>
          </p:cNvPr>
          <p:cNvSpPr/>
          <p:nvPr/>
        </p:nvSpPr>
        <p:spPr>
          <a:xfrm>
            <a:off x="376518" y="3792071"/>
            <a:ext cx="336176" cy="1022439"/>
          </a:xfrm>
          <a:custGeom>
            <a:avLst/>
            <a:gdLst>
              <a:gd name="connsiteX0" fmla="*/ 161364 w 336176"/>
              <a:gd name="connsiteY0" fmla="*/ 0 h 1022439"/>
              <a:gd name="connsiteX1" fmla="*/ 174811 w 336176"/>
              <a:gd name="connsiteY1" fmla="*/ 551329 h 1022439"/>
              <a:gd name="connsiteX2" fmla="*/ 336176 w 336176"/>
              <a:gd name="connsiteY2" fmla="*/ 1021976 h 1022439"/>
              <a:gd name="connsiteX3" fmla="*/ 174811 w 336176"/>
              <a:gd name="connsiteY3" fmla="*/ 645458 h 1022439"/>
              <a:gd name="connsiteX4" fmla="*/ 0 w 336176"/>
              <a:gd name="connsiteY4" fmla="*/ 995082 h 102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76" h="1022439">
                <a:moveTo>
                  <a:pt x="161364" y="0"/>
                </a:moveTo>
                <a:cubicBezTo>
                  <a:pt x="153520" y="190500"/>
                  <a:pt x="145676" y="381000"/>
                  <a:pt x="174811" y="551329"/>
                </a:cubicBezTo>
                <a:cubicBezTo>
                  <a:pt x="203946" y="721658"/>
                  <a:pt x="336176" y="1006288"/>
                  <a:pt x="336176" y="1021976"/>
                </a:cubicBezTo>
                <a:cubicBezTo>
                  <a:pt x="336176" y="1037664"/>
                  <a:pt x="230840" y="649940"/>
                  <a:pt x="174811" y="645458"/>
                </a:cubicBezTo>
                <a:cubicBezTo>
                  <a:pt x="118782" y="640976"/>
                  <a:pt x="59391" y="818029"/>
                  <a:pt x="0" y="9950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7F258A9A-388A-9045-B20A-DC10493B1237}"/>
              </a:ext>
            </a:extLst>
          </p:cNvPr>
          <p:cNvSpPr/>
          <p:nvPr/>
        </p:nvSpPr>
        <p:spPr>
          <a:xfrm>
            <a:off x="174812" y="3885337"/>
            <a:ext cx="672353" cy="296698"/>
          </a:xfrm>
          <a:custGeom>
            <a:avLst/>
            <a:gdLst>
              <a:gd name="connsiteX0" fmla="*/ 0 w 672353"/>
              <a:gd name="connsiteY0" fmla="*/ 296698 h 296698"/>
              <a:gd name="connsiteX1" fmla="*/ 80682 w 672353"/>
              <a:gd name="connsiteY1" fmla="*/ 256357 h 296698"/>
              <a:gd name="connsiteX2" fmla="*/ 376517 w 672353"/>
              <a:gd name="connsiteY2" fmla="*/ 863 h 296698"/>
              <a:gd name="connsiteX3" fmla="*/ 672353 w 672353"/>
              <a:gd name="connsiteY3" fmla="*/ 189122 h 29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353" h="296698">
                <a:moveTo>
                  <a:pt x="0" y="296698"/>
                </a:moveTo>
                <a:lnTo>
                  <a:pt x="80682" y="256357"/>
                </a:lnTo>
                <a:cubicBezTo>
                  <a:pt x="143435" y="207051"/>
                  <a:pt x="277905" y="12069"/>
                  <a:pt x="376517" y="863"/>
                </a:cubicBezTo>
                <a:cubicBezTo>
                  <a:pt x="475129" y="-10343"/>
                  <a:pt x="573741" y="89389"/>
                  <a:pt x="672353" y="18912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674A0FE-8503-9B41-82BF-CE9021C1A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34" y="3778804"/>
            <a:ext cx="241657" cy="484094"/>
          </a:xfrm>
          <a:prstGeom prst="rect">
            <a:avLst/>
          </a:prstGeom>
        </p:spPr>
      </p:pic>
      <p:sp>
        <p:nvSpPr>
          <p:cNvPr id="77" name="Cloud 76">
            <a:extLst>
              <a:ext uri="{FF2B5EF4-FFF2-40B4-BE49-F238E27FC236}">
                <a16:creationId xmlns:a16="http://schemas.microsoft.com/office/drawing/2014/main" id="{2AFAB191-A296-C842-B265-E2B3022BCE0B}"/>
              </a:ext>
            </a:extLst>
          </p:cNvPr>
          <p:cNvSpPr/>
          <p:nvPr/>
        </p:nvSpPr>
        <p:spPr>
          <a:xfrm flipH="1" flipV="1">
            <a:off x="2800898" y="4289160"/>
            <a:ext cx="1707776" cy="927847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714E6A3F-D72C-324D-AA24-85E4E2311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76" y="1984990"/>
            <a:ext cx="1181440" cy="884894"/>
          </a:xfrm>
          <a:prstGeom prst="rect">
            <a:avLst/>
          </a:prstGeom>
        </p:spPr>
      </p:pic>
      <p:sp>
        <p:nvSpPr>
          <p:cNvPr id="79" name="Cloud 78">
            <a:extLst>
              <a:ext uri="{FF2B5EF4-FFF2-40B4-BE49-F238E27FC236}">
                <a16:creationId xmlns:a16="http://schemas.microsoft.com/office/drawing/2014/main" id="{BA407E46-F9C8-DD42-BD82-BC68A135443A}"/>
              </a:ext>
            </a:extLst>
          </p:cNvPr>
          <p:cNvSpPr/>
          <p:nvPr/>
        </p:nvSpPr>
        <p:spPr>
          <a:xfrm flipH="1" flipV="1">
            <a:off x="2647456" y="2159396"/>
            <a:ext cx="1707776" cy="927847"/>
          </a:xfrm>
          <a:prstGeom prst="cloud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0AD6A6C-D45A-2945-8640-CAF69E381D20}"/>
              </a:ext>
            </a:extLst>
          </p:cNvPr>
          <p:cNvGrpSpPr/>
          <p:nvPr/>
        </p:nvGrpSpPr>
        <p:grpSpPr>
          <a:xfrm>
            <a:off x="3227922" y="2566172"/>
            <a:ext cx="546844" cy="210897"/>
            <a:chOff x="6979026" y="32108"/>
            <a:chExt cx="5127808" cy="2182366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53CEE50-FB97-974C-9087-C7113480DC03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D79A2EC5-250F-2E42-900F-A5A46379A1C2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1497D08D-4190-384B-98FF-822EE3107E5C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0688095D-D17F-5B4C-94F9-8054F32BEA5F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9ADEDFC-9324-584F-A63C-C596C0A00573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05C680C3-01FF-044C-A200-8F0F719F82E9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ACE30C3B-FC48-A74A-8636-423B84A99E49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231B797-AA97-5448-A70C-64B3407ECB6C}"/>
              </a:ext>
            </a:extLst>
          </p:cNvPr>
          <p:cNvGrpSpPr/>
          <p:nvPr/>
        </p:nvGrpSpPr>
        <p:grpSpPr>
          <a:xfrm>
            <a:off x="3409236" y="4682215"/>
            <a:ext cx="546844" cy="210897"/>
            <a:chOff x="6979026" y="32108"/>
            <a:chExt cx="5127808" cy="2182366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7A912ED-7F36-4B4A-94F3-97E2E10DA8F4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039EB9EC-32AE-D34C-9C4B-F5E6B0AED9C7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DD3E3399-F62D-CB4E-B003-AC4EEF7F4D31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13B7BD46-9450-A747-B7BE-565AF9C83429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9C2270C-28B0-8D4C-AFB5-B38F9BC02855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AA6A6E17-8B48-CB4E-A8F5-399AF93E8CFB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4681A615-3A45-BB4E-91FB-D420E060D1BF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96" name="Freeform 95">
            <a:extLst>
              <a:ext uri="{FF2B5EF4-FFF2-40B4-BE49-F238E27FC236}">
                <a16:creationId xmlns:a16="http://schemas.microsoft.com/office/drawing/2014/main" id="{E0E65251-3E66-3C45-BCA1-D99476CDF148}"/>
              </a:ext>
            </a:extLst>
          </p:cNvPr>
          <p:cNvSpPr/>
          <p:nvPr/>
        </p:nvSpPr>
        <p:spPr>
          <a:xfrm>
            <a:off x="9870000" y="4179939"/>
            <a:ext cx="228741" cy="593767"/>
          </a:xfrm>
          <a:custGeom>
            <a:avLst/>
            <a:gdLst>
              <a:gd name="connsiteX0" fmla="*/ 13588 w 228741"/>
              <a:gd name="connsiteY0" fmla="*/ 593767 h 593767"/>
              <a:gd name="connsiteX1" fmla="*/ 27035 w 228741"/>
              <a:gd name="connsiteY1" fmla="*/ 472743 h 593767"/>
              <a:gd name="connsiteX2" fmla="*/ 53929 w 228741"/>
              <a:gd name="connsiteY2" fmla="*/ 297932 h 593767"/>
              <a:gd name="connsiteX3" fmla="*/ 107718 w 228741"/>
              <a:gd name="connsiteY3" fmla="*/ 96226 h 593767"/>
              <a:gd name="connsiteX4" fmla="*/ 141 w 228741"/>
              <a:gd name="connsiteY4" fmla="*/ 230696 h 593767"/>
              <a:gd name="connsiteX5" fmla="*/ 134612 w 228741"/>
              <a:gd name="connsiteY5" fmla="*/ 2096 h 593767"/>
              <a:gd name="connsiteX6" fmla="*/ 228741 w 228741"/>
              <a:gd name="connsiteY6" fmla="*/ 136567 h 59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741" h="593767">
                <a:moveTo>
                  <a:pt x="13588" y="593767"/>
                </a:moveTo>
                <a:cubicBezTo>
                  <a:pt x="16950" y="557908"/>
                  <a:pt x="20312" y="522049"/>
                  <a:pt x="27035" y="472743"/>
                </a:cubicBezTo>
                <a:cubicBezTo>
                  <a:pt x="33758" y="423437"/>
                  <a:pt x="40482" y="360685"/>
                  <a:pt x="53929" y="297932"/>
                </a:cubicBezTo>
                <a:cubicBezTo>
                  <a:pt x="67376" y="235179"/>
                  <a:pt x="116683" y="107432"/>
                  <a:pt x="107718" y="96226"/>
                </a:cubicBezTo>
                <a:cubicBezTo>
                  <a:pt x="98753" y="85020"/>
                  <a:pt x="-4341" y="246384"/>
                  <a:pt x="141" y="230696"/>
                </a:cubicBezTo>
                <a:cubicBezTo>
                  <a:pt x="4623" y="215008"/>
                  <a:pt x="96512" y="17784"/>
                  <a:pt x="134612" y="2096"/>
                </a:cubicBezTo>
                <a:cubicBezTo>
                  <a:pt x="172712" y="-13592"/>
                  <a:pt x="200726" y="61487"/>
                  <a:pt x="228741" y="13656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7" name="Freeform 96">
            <a:extLst>
              <a:ext uri="{FF2B5EF4-FFF2-40B4-BE49-F238E27FC236}">
                <a16:creationId xmlns:a16="http://schemas.microsoft.com/office/drawing/2014/main" id="{C414AA5C-DEC2-D94F-8DB7-74243EC927DC}"/>
              </a:ext>
            </a:extLst>
          </p:cNvPr>
          <p:cNvSpPr/>
          <p:nvPr/>
        </p:nvSpPr>
        <p:spPr>
          <a:xfrm>
            <a:off x="9155158" y="3268312"/>
            <a:ext cx="553618" cy="1517503"/>
          </a:xfrm>
          <a:custGeom>
            <a:avLst/>
            <a:gdLst>
              <a:gd name="connsiteX0" fmla="*/ 553618 w 553618"/>
              <a:gd name="connsiteY0" fmla="*/ 1491947 h 1517503"/>
              <a:gd name="connsiteX1" fmla="*/ 446042 w 553618"/>
              <a:gd name="connsiteY1" fmla="*/ 1317135 h 1517503"/>
              <a:gd name="connsiteX2" fmla="*/ 109866 w 553618"/>
              <a:gd name="connsiteY2" fmla="*/ 12770 h 1517503"/>
              <a:gd name="connsiteX3" fmla="*/ 2289 w 553618"/>
              <a:gd name="connsiteY3" fmla="*/ 617888 h 1517503"/>
              <a:gd name="connsiteX4" fmla="*/ 190548 w 553618"/>
              <a:gd name="connsiteY4" fmla="*/ 26217 h 1517503"/>
              <a:gd name="connsiteX5" fmla="*/ 553618 w 553618"/>
              <a:gd name="connsiteY5" fmla="*/ 429629 h 151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618" h="1517503">
                <a:moveTo>
                  <a:pt x="553618" y="1491947"/>
                </a:moveTo>
                <a:cubicBezTo>
                  <a:pt x="536809" y="1527806"/>
                  <a:pt x="520001" y="1563665"/>
                  <a:pt x="446042" y="1317135"/>
                </a:cubicBezTo>
                <a:cubicBezTo>
                  <a:pt x="372083" y="1070605"/>
                  <a:pt x="183825" y="129311"/>
                  <a:pt x="109866" y="12770"/>
                </a:cubicBezTo>
                <a:cubicBezTo>
                  <a:pt x="35907" y="-103771"/>
                  <a:pt x="-11158" y="615647"/>
                  <a:pt x="2289" y="617888"/>
                </a:cubicBezTo>
                <a:cubicBezTo>
                  <a:pt x="15736" y="620129"/>
                  <a:pt x="98660" y="57593"/>
                  <a:pt x="190548" y="26217"/>
                </a:cubicBezTo>
                <a:cubicBezTo>
                  <a:pt x="282436" y="-5160"/>
                  <a:pt x="418027" y="212234"/>
                  <a:pt x="553618" y="4296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F0967E5F-1793-D348-AA6F-52AA650C7968}"/>
              </a:ext>
            </a:extLst>
          </p:cNvPr>
          <p:cNvSpPr/>
          <p:nvPr/>
        </p:nvSpPr>
        <p:spPr>
          <a:xfrm>
            <a:off x="6983895" y="3468372"/>
            <a:ext cx="2523176" cy="1318781"/>
          </a:xfrm>
          <a:custGeom>
            <a:avLst/>
            <a:gdLst>
              <a:gd name="connsiteX0" fmla="*/ 2523176 w 2523176"/>
              <a:gd name="connsiteY0" fmla="*/ 1318781 h 1318781"/>
              <a:gd name="connsiteX1" fmla="*/ 2052529 w 2523176"/>
              <a:gd name="connsiteY1" fmla="*/ 1090181 h 1318781"/>
              <a:gd name="connsiteX2" fmla="*/ 237176 w 2523176"/>
              <a:gd name="connsiteY2" fmla="*/ 175781 h 1318781"/>
              <a:gd name="connsiteX3" fmla="*/ 613693 w 2523176"/>
              <a:gd name="connsiteY3" fmla="*/ 14416 h 1318781"/>
              <a:gd name="connsiteX4" fmla="*/ 22023 w 2523176"/>
              <a:gd name="connsiteY4" fmla="*/ 41310 h 1318781"/>
              <a:gd name="connsiteX5" fmla="*/ 183387 w 2523176"/>
              <a:gd name="connsiteY5" fmla="*/ 310252 h 13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3176" h="1318781">
                <a:moveTo>
                  <a:pt x="2523176" y="1318781"/>
                </a:moveTo>
                <a:cubicBezTo>
                  <a:pt x="2478352" y="1299731"/>
                  <a:pt x="2052529" y="1090181"/>
                  <a:pt x="2052529" y="1090181"/>
                </a:cubicBezTo>
                <a:cubicBezTo>
                  <a:pt x="1671529" y="899681"/>
                  <a:pt x="476982" y="355075"/>
                  <a:pt x="237176" y="175781"/>
                </a:cubicBezTo>
                <a:cubicBezTo>
                  <a:pt x="-2630" y="-3513"/>
                  <a:pt x="649552" y="36828"/>
                  <a:pt x="613693" y="14416"/>
                </a:cubicBezTo>
                <a:cubicBezTo>
                  <a:pt x="577834" y="-7996"/>
                  <a:pt x="93741" y="-7996"/>
                  <a:pt x="22023" y="41310"/>
                </a:cubicBezTo>
                <a:cubicBezTo>
                  <a:pt x="-49695" y="90616"/>
                  <a:pt x="66846" y="200434"/>
                  <a:pt x="183387" y="31025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1CB5BA47-4BB9-5E4E-9E65-FDDAA397A081}"/>
              </a:ext>
            </a:extLst>
          </p:cNvPr>
          <p:cNvSpPr/>
          <p:nvPr/>
        </p:nvSpPr>
        <p:spPr>
          <a:xfrm>
            <a:off x="8219859" y="4477636"/>
            <a:ext cx="1193082" cy="322964"/>
          </a:xfrm>
          <a:custGeom>
            <a:avLst/>
            <a:gdLst>
              <a:gd name="connsiteX0" fmla="*/ 1193082 w 1193082"/>
              <a:gd name="connsiteY0" fmla="*/ 322964 h 322964"/>
              <a:gd name="connsiteX1" fmla="*/ 910694 w 1193082"/>
              <a:gd name="connsiteY1" fmla="*/ 242282 h 322964"/>
              <a:gd name="connsiteX2" fmla="*/ 9741 w 1193082"/>
              <a:gd name="connsiteY2" fmla="*/ 67470 h 322964"/>
              <a:gd name="connsiteX3" fmla="*/ 655200 w 1193082"/>
              <a:gd name="connsiteY3" fmla="*/ 235 h 322964"/>
              <a:gd name="connsiteX4" fmla="*/ 23188 w 1193082"/>
              <a:gd name="connsiteY4" fmla="*/ 54023 h 322964"/>
              <a:gd name="connsiteX5" fmla="*/ 198000 w 1193082"/>
              <a:gd name="connsiteY5" fmla="*/ 255729 h 32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3082" h="322964">
                <a:moveTo>
                  <a:pt x="1193082" y="322964"/>
                </a:moveTo>
                <a:cubicBezTo>
                  <a:pt x="1150499" y="303914"/>
                  <a:pt x="1107917" y="284864"/>
                  <a:pt x="910694" y="242282"/>
                </a:cubicBezTo>
                <a:cubicBezTo>
                  <a:pt x="713471" y="199700"/>
                  <a:pt x="52323" y="107811"/>
                  <a:pt x="9741" y="67470"/>
                </a:cubicBezTo>
                <a:cubicBezTo>
                  <a:pt x="-32841" y="27129"/>
                  <a:pt x="652959" y="2476"/>
                  <a:pt x="655200" y="235"/>
                </a:cubicBezTo>
                <a:cubicBezTo>
                  <a:pt x="657441" y="-2006"/>
                  <a:pt x="99388" y="11441"/>
                  <a:pt x="23188" y="54023"/>
                </a:cubicBezTo>
                <a:cubicBezTo>
                  <a:pt x="-53012" y="96605"/>
                  <a:pt x="72494" y="176167"/>
                  <a:pt x="198000" y="2557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B100BF0-34DA-D34F-BBB5-8182C38F7151}"/>
              </a:ext>
            </a:extLst>
          </p:cNvPr>
          <p:cNvSpPr txBox="1"/>
          <p:nvPr/>
        </p:nvSpPr>
        <p:spPr>
          <a:xfrm>
            <a:off x="3698894" y="5337485"/>
            <a:ext cx="2828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AhnbergHand" pitchFamily="2" charset="0"/>
              </a:rPr>
              <a:t>ISP-operated Recursive Resolvers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43D6958-4EE6-F94C-B679-A8F64722914A}"/>
              </a:ext>
            </a:extLst>
          </p:cNvPr>
          <p:cNvSpPr txBox="1"/>
          <p:nvPr/>
        </p:nvSpPr>
        <p:spPr>
          <a:xfrm>
            <a:off x="52174" y="5506797"/>
            <a:ext cx="2828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AhnbergHand" pitchFamily="2" charset="0"/>
              </a:rPr>
              <a:t>Platform Stub DNS libraries</a:t>
            </a:r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F6B0607F-8180-6F44-A4F0-0314B7C5AA71}"/>
              </a:ext>
            </a:extLst>
          </p:cNvPr>
          <p:cNvSpPr/>
          <p:nvPr/>
        </p:nvSpPr>
        <p:spPr>
          <a:xfrm>
            <a:off x="1210235" y="4155141"/>
            <a:ext cx="1976718" cy="632012"/>
          </a:xfrm>
          <a:custGeom>
            <a:avLst/>
            <a:gdLst>
              <a:gd name="connsiteX0" fmla="*/ 0 w 1976718"/>
              <a:gd name="connsiteY0" fmla="*/ 0 h 632012"/>
              <a:gd name="connsiteX1" fmla="*/ 1976718 w 1976718"/>
              <a:gd name="connsiteY1" fmla="*/ 632012 h 63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6718" h="632012">
                <a:moveTo>
                  <a:pt x="0" y="0"/>
                </a:moveTo>
                <a:lnTo>
                  <a:pt x="1976718" y="63201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3" name="Freeform 102">
            <a:extLst>
              <a:ext uri="{FF2B5EF4-FFF2-40B4-BE49-F238E27FC236}">
                <a16:creationId xmlns:a16="http://schemas.microsoft.com/office/drawing/2014/main" id="{45C7EC56-AD9E-9441-BE15-F17A7C842CAC}"/>
              </a:ext>
            </a:extLst>
          </p:cNvPr>
          <p:cNvSpPr/>
          <p:nvPr/>
        </p:nvSpPr>
        <p:spPr>
          <a:xfrm>
            <a:off x="1674207" y="2608510"/>
            <a:ext cx="1270699" cy="107796"/>
          </a:xfrm>
          <a:custGeom>
            <a:avLst/>
            <a:gdLst>
              <a:gd name="connsiteX0" fmla="*/ 20122 w 1270699"/>
              <a:gd name="connsiteY0" fmla="*/ 219 h 107796"/>
              <a:gd name="connsiteX1" fmla="*/ 87358 w 1270699"/>
              <a:gd name="connsiteY1" fmla="*/ 13666 h 107796"/>
              <a:gd name="connsiteX2" fmla="*/ 1270699 w 1270699"/>
              <a:gd name="connsiteY2" fmla="*/ 107796 h 10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699" h="107796">
                <a:moveTo>
                  <a:pt x="20122" y="219"/>
                </a:moveTo>
                <a:cubicBezTo>
                  <a:pt x="-50475" y="-2022"/>
                  <a:pt x="87358" y="13666"/>
                  <a:pt x="87358" y="13666"/>
                </a:cubicBezTo>
                <a:lnTo>
                  <a:pt x="1270699" y="10779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2F805765-52C1-4547-83D4-7DB68A43BA93}"/>
              </a:ext>
            </a:extLst>
          </p:cNvPr>
          <p:cNvSpPr/>
          <p:nvPr/>
        </p:nvSpPr>
        <p:spPr>
          <a:xfrm>
            <a:off x="4213335" y="4213072"/>
            <a:ext cx="968677" cy="453057"/>
          </a:xfrm>
          <a:custGeom>
            <a:avLst/>
            <a:gdLst>
              <a:gd name="connsiteX0" fmla="*/ 9041 w 968677"/>
              <a:gd name="connsiteY0" fmla="*/ 453057 h 453057"/>
              <a:gd name="connsiteX1" fmla="*/ 116618 w 968677"/>
              <a:gd name="connsiteY1" fmla="*/ 385822 h 453057"/>
              <a:gd name="connsiteX2" fmla="*/ 829312 w 968677"/>
              <a:gd name="connsiteY2" fmla="*/ 49646 h 453057"/>
              <a:gd name="connsiteX3" fmla="*/ 694841 w 968677"/>
              <a:gd name="connsiteY3" fmla="*/ 22752 h 453057"/>
              <a:gd name="connsiteX4" fmla="*/ 963783 w 968677"/>
              <a:gd name="connsiteY4" fmla="*/ 9304 h 453057"/>
              <a:gd name="connsiteX5" fmla="*/ 842759 w 968677"/>
              <a:gd name="connsiteY5" fmla="*/ 170669 h 453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8677" h="453057">
                <a:moveTo>
                  <a:pt x="9041" y="453057"/>
                </a:moveTo>
                <a:cubicBezTo>
                  <a:pt x="-5527" y="453057"/>
                  <a:pt x="-20094" y="453057"/>
                  <a:pt x="116618" y="385822"/>
                </a:cubicBezTo>
                <a:cubicBezTo>
                  <a:pt x="253330" y="318587"/>
                  <a:pt x="732942" y="110158"/>
                  <a:pt x="829312" y="49646"/>
                </a:cubicBezTo>
                <a:cubicBezTo>
                  <a:pt x="925682" y="-10866"/>
                  <a:pt x="672429" y="29476"/>
                  <a:pt x="694841" y="22752"/>
                </a:cubicBezTo>
                <a:cubicBezTo>
                  <a:pt x="717253" y="16028"/>
                  <a:pt x="939130" y="-15349"/>
                  <a:pt x="963783" y="9304"/>
                </a:cubicBezTo>
                <a:cubicBezTo>
                  <a:pt x="988436" y="33957"/>
                  <a:pt x="915597" y="102313"/>
                  <a:pt x="842759" y="17066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5" name="Freeform 104">
            <a:extLst>
              <a:ext uri="{FF2B5EF4-FFF2-40B4-BE49-F238E27FC236}">
                <a16:creationId xmlns:a16="http://schemas.microsoft.com/office/drawing/2014/main" id="{ABB9F0F0-3F27-6948-A16D-4A6E858D2193}"/>
              </a:ext>
            </a:extLst>
          </p:cNvPr>
          <p:cNvSpPr/>
          <p:nvPr/>
        </p:nvSpPr>
        <p:spPr>
          <a:xfrm>
            <a:off x="4235824" y="4477871"/>
            <a:ext cx="1108611" cy="215153"/>
          </a:xfrm>
          <a:custGeom>
            <a:avLst/>
            <a:gdLst>
              <a:gd name="connsiteX0" fmla="*/ 0 w 1108611"/>
              <a:gd name="connsiteY0" fmla="*/ 147917 h 215153"/>
              <a:gd name="connsiteX1" fmla="*/ 255494 w 1108611"/>
              <a:gd name="connsiteY1" fmla="*/ 134470 h 215153"/>
              <a:gd name="connsiteX2" fmla="*/ 1089211 w 1108611"/>
              <a:gd name="connsiteY2" fmla="*/ 67235 h 215153"/>
              <a:gd name="connsiteX3" fmla="*/ 860611 w 1108611"/>
              <a:gd name="connsiteY3" fmla="*/ 0 h 215153"/>
              <a:gd name="connsiteX4" fmla="*/ 1062317 w 1108611"/>
              <a:gd name="connsiteY4" fmla="*/ 67235 h 215153"/>
              <a:gd name="connsiteX5" fmla="*/ 941294 w 1108611"/>
              <a:gd name="connsiteY5" fmla="*/ 215153 h 21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8611" h="215153">
                <a:moveTo>
                  <a:pt x="0" y="147917"/>
                </a:moveTo>
                <a:lnTo>
                  <a:pt x="255494" y="134470"/>
                </a:lnTo>
                <a:cubicBezTo>
                  <a:pt x="437029" y="121023"/>
                  <a:pt x="988358" y="89647"/>
                  <a:pt x="1089211" y="67235"/>
                </a:cubicBezTo>
                <a:cubicBezTo>
                  <a:pt x="1190064" y="44823"/>
                  <a:pt x="865093" y="0"/>
                  <a:pt x="860611" y="0"/>
                </a:cubicBezTo>
                <a:cubicBezTo>
                  <a:pt x="856129" y="0"/>
                  <a:pt x="1048870" y="31376"/>
                  <a:pt x="1062317" y="67235"/>
                </a:cubicBezTo>
                <a:cubicBezTo>
                  <a:pt x="1075764" y="103094"/>
                  <a:pt x="1008529" y="159123"/>
                  <a:pt x="941294" y="21515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479DC6A7-7C2E-1745-B5A0-008E7612C1E7}"/>
              </a:ext>
            </a:extLst>
          </p:cNvPr>
          <p:cNvSpPr/>
          <p:nvPr/>
        </p:nvSpPr>
        <p:spPr>
          <a:xfrm>
            <a:off x="4289612" y="4679576"/>
            <a:ext cx="1013759" cy="416859"/>
          </a:xfrm>
          <a:custGeom>
            <a:avLst/>
            <a:gdLst>
              <a:gd name="connsiteX0" fmla="*/ 0 w 1013759"/>
              <a:gd name="connsiteY0" fmla="*/ 0 h 416859"/>
              <a:gd name="connsiteX1" fmla="*/ 215153 w 1013759"/>
              <a:gd name="connsiteY1" fmla="*/ 134471 h 416859"/>
              <a:gd name="connsiteX2" fmla="*/ 995082 w 1013759"/>
              <a:gd name="connsiteY2" fmla="*/ 268942 h 416859"/>
              <a:gd name="connsiteX3" fmla="*/ 779929 w 1013759"/>
              <a:gd name="connsiteY3" fmla="*/ 174812 h 416859"/>
              <a:gd name="connsiteX4" fmla="*/ 887506 w 1013759"/>
              <a:gd name="connsiteY4" fmla="*/ 322730 h 416859"/>
              <a:gd name="connsiteX5" fmla="*/ 712694 w 1013759"/>
              <a:gd name="connsiteY5" fmla="*/ 416859 h 41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3759" h="416859">
                <a:moveTo>
                  <a:pt x="0" y="0"/>
                </a:moveTo>
                <a:cubicBezTo>
                  <a:pt x="24653" y="44823"/>
                  <a:pt x="49306" y="89647"/>
                  <a:pt x="215153" y="134471"/>
                </a:cubicBezTo>
                <a:cubicBezTo>
                  <a:pt x="381000" y="179295"/>
                  <a:pt x="900953" y="262218"/>
                  <a:pt x="995082" y="268942"/>
                </a:cubicBezTo>
                <a:cubicBezTo>
                  <a:pt x="1089211" y="275666"/>
                  <a:pt x="797858" y="165847"/>
                  <a:pt x="779929" y="174812"/>
                </a:cubicBezTo>
                <a:cubicBezTo>
                  <a:pt x="762000" y="183777"/>
                  <a:pt x="898712" y="282389"/>
                  <a:pt x="887506" y="322730"/>
                </a:cubicBezTo>
                <a:cubicBezTo>
                  <a:pt x="876300" y="363071"/>
                  <a:pt x="794497" y="389965"/>
                  <a:pt x="712694" y="41685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7" name="Freeform 106">
            <a:extLst>
              <a:ext uri="{FF2B5EF4-FFF2-40B4-BE49-F238E27FC236}">
                <a16:creationId xmlns:a16="http://schemas.microsoft.com/office/drawing/2014/main" id="{7468EF27-DDED-E64D-90B1-455885825937}"/>
              </a:ext>
            </a:extLst>
          </p:cNvPr>
          <p:cNvSpPr/>
          <p:nvPr/>
        </p:nvSpPr>
        <p:spPr>
          <a:xfrm>
            <a:off x="3894958" y="2146219"/>
            <a:ext cx="968677" cy="453057"/>
          </a:xfrm>
          <a:custGeom>
            <a:avLst/>
            <a:gdLst>
              <a:gd name="connsiteX0" fmla="*/ 9041 w 968677"/>
              <a:gd name="connsiteY0" fmla="*/ 453057 h 453057"/>
              <a:gd name="connsiteX1" fmla="*/ 116618 w 968677"/>
              <a:gd name="connsiteY1" fmla="*/ 385822 h 453057"/>
              <a:gd name="connsiteX2" fmla="*/ 829312 w 968677"/>
              <a:gd name="connsiteY2" fmla="*/ 49646 h 453057"/>
              <a:gd name="connsiteX3" fmla="*/ 694841 w 968677"/>
              <a:gd name="connsiteY3" fmla="*/ 22752 h 453057"/>
              <a:gd name="connsiteX4" fmla="*/ 963783 w 968677"/>
              <a:gd name="connsiteY4" fmla="*/ 9304 h 453057"/>
              <a:gd name="connsiteX5" fmla="*/ 842759 w 968677"/>
              <a:gd name="connsiteY5" fmla="*/ 170669 h 453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8677" h="453057">
                <a:moveTo>
                  <a:pt x="9041" y="453057"/>
                </a:moveTo>
                <a:cubicBezTo>
                  <a:pt x="-5527" y="453057"/>
                  <a:pt x="-20094" y="453057"/>
                  <a:pt x="116618" y="385822"/>
                </a:cubicBezTo>
                <a:cubicBezTo>
                  <a:pt x="253330" y="318587"/>
                  <a:pt x="732942" y="110158"/>
                  <a:pt x="829312" y="49646"/>
                </a:cubicBezTo>
                <a:cubicBezTo>
                  <a:pt x="925682" y="-10866"/>
                  <a:pt x="672429" y="29476"/>
                  <a:pt x="694841" y="22752"/>
                </a:cubicBezTo>
                <a:cubicBezTo>
                  <a:pt x="717253" y="16028"/>
                  <a:pt x="939130" y="-15349"/>
                  <a:pt x="963783" y="9304"/>
                </a:cubicBezTo>
                <a:cubicBezTo>
                  <a:pt x="988436" y="33957"/>
                  <a:pt x="915597" y="102313"/>
                  <a:pt x="842759" y="17066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8" name="Freeform 107">
            <a:extLst>
              <a:ext uri="{FF2B5EF4-FFF2-40B4-BE49-F238E27FC236}">
                <a16:creationId xmlns:a16="http://schemas.microsoft.com/office/drawing/2014/main" id="{EC176F97-2366-6540-88E1-3CA21BCAC062}"/>
              </a:ext>
            </a:extLst>
          </p:cNvPr>
          <p:cNvSpPr/>
          <p:nvPr/>
        </p:nvSpPr>
        <p:spPr>
          <a:xfrm>
            <a:off x="3917447" y="2411018"/>
            <a:ext cx="1108611" cy="215153"/>
          </a:xfrm>
          <a:custGeom>
            <a:avLst/>
            <a:gdLst>
              <a:gd name="connsiteX0" fmla="*/ 0 w 1108611"/>
              <a:gd name="connsiteY0" fmla="*/ 147917 h 215153"/>
              <a:gd name="connsiteX1" fmla="*/ 255494 w 1108611"/>
              <a:gd name="connsiteY1" fmla="*/ 134470 h 215153"/>
              <a:gd name="connsiteX2" fmla="*/ 1089211 w 1108611"/>
              <a:gd name="connsiteY2" fmla="*/ 67235 h 215153"/>
              <a:gd name="connsiteX3" fmla="*/ 860611 w 1108611"/>
              <a:gd name="connsiteY3" fmla="*/ 0 h 215153"/>
              <a:gd name="connsiteX4" fmla="*/ 1062317 w 1108611"/>
              <a:gd name="connsiteY4" fmla="*/ 67235 h 215153"/>
              <a:gd name="connsiteX5" fmla="*/ 941294 w 1108611"/>
              <a:gd name="connsiteY5" fmla="*/ 215153 h 21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8611" h="215153">
                <a:moveTo>
                  <a:pt x="0" y="147917"/>
                </a:moveTo>
                <a:lnTo>
                  <a:pt x="255494" y="134470"/>
                </a:lnTo>
                <a:cubicBezTo>
                  <a:pt x="437029" y="121023"/>
                  <a:pt x="988358" y="89647"/>
                  <a:pt x="1089211" y="67235"/>
                </a:cubicBezTo>
                <a:cubicBezTo>
                  <a:pt x="1190064" y="44823"/>
                  <a:pt x="865093" y="0"/>
                  <a:pt x="860611" y="0"/>
                </a:cubicBezTo>
                <a:cubicBezTo>
                  <a:pt x="856129" y="0"/>
                  <a:pt x="1048870" y="31376"/>
                  <a:pt x="1062317" y="67235"/>
                </a:cubicBezTo>
                <a:cubicBezTo>
                  <a:pt x="1075764" y="103094"/>
                  <a:pt x="1008529" y="159123"/>
                  <a:pt x="941294" y="21515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9" name="Freeform 108">
            <a:extLst>
              <a:ext uri="{FF2B5EF4-FFF2-40B4-BE49-F238E27FC236}">
                <a16:creationId xmlns:a16="http://schemas.microsoft.com/office/drawing/2014/main" id="{0FCD462F-92FF-1E4B-B8F5-D0DB5AF17AAA}"/>
              </a:ext>
            </a:extLst>
          </p:cNvPr>
          <p:cNvSpPr/>
          <p:nvPr/>
        </p:nvSpPr>
        <p:spPr>
          <a:xfrm>
            <a:off x="3971235" y="2612723"/>
            <a:ext cx="1013759" cy="416859"/>
          </a:xfrm>
          <a:custGeom>
            <a:avLst/>
            <a:gdLst>
              <a:gd name="connsiteX0" fmla="*/ 0 w 1013759"/>
              <a:gd name="connsiteY0" fmla="*/ 0 h 416859"/>
              <a:gd name="connsiteX1" fmla="*/ 215153 w 1013759"/>
              <a:gd name="connsiteY1" fmla="*/ 134471 h 416859"/>
              <a:gd name="connsiteX2" fmla="*/ 995082 w 1013759"/>
              <a:gd name="connsiteY2" fmla="*/ 268942 h 416859"/>
              <a:gd name="connsiteX3" fmla="*/ 779929 w 1013759"/>
              <a:gd name="connsiteY3" fmla="*/ 174812 h 416859"/>
              <a:gd name="connsiteX4" fmla="*/ 887506 w 1013759"/>
              <a:gd name="connsiteY4" fmla="*/ 322730 h 416859"/>
              <a:gd name="connsiteX5" fmla="*/ 712694 w 1013759"/>
              <a:gd name="connsiteY5" fmla="*/ 416859 h 41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3759" h="416859">
                <a:moveTo>
                  <a:pt x="0" y="0"/>
                </a:moveTo>
                <a:cubicBezTo>
                  <a:pt x="24653" y="44823"/>
                  <a:pt x="49306" y="89647"/>
                  <a:pt x="215153" y="134471"/>
                </a:cubicBezTo>
                <a:cubicBezTo>
                  <a:pt x="381000" y="179295"/>
                  <a:pt x="900953" y="262218"/>
                  <a:pt x="995082" y="268942"/>
                </a:cubicBezTo>
                <a:cubicBezTo>
                  <a:pt x="1089211" y="275666"/>
                  <a:pt x="797858" y="165847"/>
                  <a:pt x="779929" y="174812"/>
                </a:cubicBezTo>
                <a:cubicBezTo>
                  <a:pt x="762000" y="183777"/>
                  <a:pt x="898712" y="282389"/>
                  <a:pt x="887506" y="322730"/>
                </a:cubicBezTo>
                <a:cubicBezTo>
                  <a:pt x="876300" y="363071"/>
                  <a:pt x="794497" y="389965"/>
                  <a:pt x="712694" y="41685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C782781-8095-5B4C-890F-CE8C912E1403}"/>
              </a:ext>
            </a:extLst>
          </p:cNvPr>
          <p:cNvSpPr/>
          <p:nvPr/>
        </p:nvSpPr>
        <p:spPr>
          <a:xfrm>
            <a:off x="2390454" y="1700481"/>
            <a:ext cx="3065457" cy="3700107"/>
          </a:xfrm>
          <a:custGeom>
            <a:avLst/>
            <a:gdLst>
              <a:gd name="connsiteX0" fmla="*/ 2170395 w 3065457"/>
              <a:gd name="connsiteY0" fmla="*/ 3562895 h 3700107"/>
              <a:gd name="connsiteX1" fmla="*/ 3034614 w 3065457"/>
              <a:gd name="connsiteY1" fmla="*/ 3100119 h 3700107"/>
              <a:gd name="connsiteX2" fmla="*/ 2856195 w 3065457"/>
              <a:gd name="connsiteY2" fmla="*/ 1678339 h 3700107"/>
              <a:gd name="connsiteX3" fmla="*/ 2694502 w 3065457"/>
              <a:gd name="connsiteY3" fmla="*/ 401524 h 3700107"/>
              <a:gd name="connsiteX4" fmla="*/ 1005092 w 3065457"/>
              <a:gd name="connsiteY4" fmla="*/ 80 h 3700107"/>
              <a:gd name="connsiteX5" fmla="*/ 146448 w 3065457"/>
              <a:gd name="connsiteY5" fmla="*/ 423826 h 3700107"/>
              <a:gd name="connsiteX6" fmla="*/ 29361 w 3065457"/>
              <a:gd name="connsiteY6" fmla="*/ 2776734 h 3700107"/>
              <a:gd name="connsiteX7" fmla="*/ 464258 w 3065457"/>
              <a:gd name="connsiteY7" fmla="*/ 3629802 h 3700107"/>
              <a:gd name="connsiteX8" fmla="*/ 1980824 w 3065457"/>
              <a:gd name="connsiteY8" fmla="*/ 3590773 h 3700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5457" h="3700107">
                <a:moveTo>
                  <a:pt x="2170395" y="3562895"/>
                </a:moveTo>
                <a:cubicBezTo>
                  <a:pt x="2545354" y="3488553"/>
                  <a:pt x="2920314" y="3414212"/>
                  <a:pt x="3034614" y="3100119"/>
                </a:cubicBezTo>
                <a:cubicBezTo>
                  <a:pt x="3148914" y="2786026"/>
                  <a:pt x="2912880" y="2128105"/>
                  <a:pt x="2856195" y="1678339"/>
                </a:cubicBezTo>
                <a:cubicBezTo>
                  <a:pt x="2799510" y="1228573"/>
                  <a:pt x="3003019" y="681234"/>
                  <a:pt x="2694502" y="401524"/>
                </a:cubicBezTo>
                <a:cubicBezTo>
                  <a:pt x="2385985" y="121814"/>
                  <a:pt x="1429768" y="-3637"/>
                  <a:pt x="1005092" y="80"/>
                </a:cubicBezTo>
                <a:cubicBezTo>
                  <a:pt x="580416" y="3797"/>
                  <a:pt x="309070" y="-38950"/>
                  <a:pt x="146448" y="423826"/>
                </a:cubicBezTo>
                <a:cubicBezTo>
                  <a:pt x="-16174" y="886602"/>
                  <a:pt x="-23607" y="2242405"/>
                  <a:pt x="29361" y="2776734"/>
                </a:cubicBezTo>
                <a:cubicBezTo>
                  <a:pt x="82329" y="3311063"/>
                  <a:pt x="139014" y="3494129"/>
                  <a:pt x="464258" y="3629802"/>
                </a:cubicBezTo>
                <a:cubicBezTo>
                  <a:pt x="789502" y="3765475"/>
                  <a:pt x="1385163" y="3678124"/>
                  <a:pt x="1980824" y="3590773"/>
                </a:cubicBez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2275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8DD1E-275C-D34C-AB37-3AE0AAC87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DNS (Ab)Use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8CC83-F348-6449-BC43-38DFD5FB8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Split Horizon DNS</a:t>
            </a:r>
          </a:p>
          <a:p>
            <a:r>
              <a:rPr lang="en-AU" dirty="0"/>
              <a:t>NXDOMAIN substitution</a:t>
            </a:r>
          </a:p>
          <a:p>
            <a:r>
              <a:rPr lang="en-AU" dirty="0"/>
              <a:t>TTL munging and Cache manipulation</a:t>
            </a:r>
          </a:p>
          <a:p>
            <a:r>
              <a:rPr lang="en-AU" dirty="0"/>
              <a:t>Fake Roots</a:t>
            </a:r>
          </a:p>
          <a:p>
            <a:r>
              <a:rPr lang="en-AU" dirty="0"/>
              <a:t>White Lies: DNS64</a:t>
            </a:r>
          </a:p>
          <a:p>
            <a:r>
              <a:rPr lang="en-AU" dirty="0"/>
              <a:t>DNS Geolocation</a:t>
            </a:r>
          </a:p>
          <a:p>
            <a:r>
              <a:rPr lang="en-AU" dirty="0"/>
              <a:t>EDNS Client Subnet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2595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758E-23A1-8B44-8AA2-C48CA7CEC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The Path to </a:t>
            </a:r>
            <a:r>
              <a:rPr lang="en-AU" dirty="0" err="1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DoH</a:t>
            </a:r>
            <a:endParaRPr lang="en-AU" dirty="0">
              <a:solidFill>
                <a:schemeClr val="accent4">
                  <a:lumMod val="50000"/>
                </a:schemeClr>
              </a:solidFill>
              <a:latin typeface="Powderfinger Type" panose="02020709070000000403" pitchFamily="49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03490-743E-A246-8E93-6CB22B533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The DNS leaks information like a sieve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9282D-4F81-A94A-92E3-9D433FA49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989" y="741991"/>
            <a:ext cx="3759200" cy="5118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86B9D6-4744-5A40-8DA5-557FADA61B76}"/>
              </a:ext>
            </a:extLst>
          </p:cNvPr>
          <p:cNvSpPr/>
          <p:nvPr/>
        </p:nvSpPr>
        <p:spPr>
          <a:xfrm>
            <a:off x="7917163" y="6176963"/>
            <a:ext cx="2432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https://</a:t>
            </a:r>
            <a:r>
              <a:rPr lang="en-AU" dirty="0" err="1"/>
              <a:t>xkcd.com</a:t>
            </a:r>
            <a:r>
              <a:rPr lang="en-AU" dirty="0"/>
              <a:t>/1361/</a:t>
            </a:r>
          </a:p>
        </p:txBody>
      </p:sp>
    </p:spTree>
    <p:extLst>
      <p:ext uri="{BB962C8B-B14F-4D97-AF65-F5344CB8AC3E}">
        <p14:creationId xmlns:p14="http://schemas.microsoft.com/office/powerpoint/2010/main" val="2930771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2A8E8-78EA-BB40-BA7C-B8515F64F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  <a:latin typeface="Powderfinger Type" panose="02020709070000000403" pitchFamily="49" charset="77"/>
              </a:rPr>
              <a:t>Why pick on the DNS?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EB272-02F5-DF40-A238-E2F9CC8C4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DNS is very </a:t>
            </a:r>
            <a:r>
              <a:rPr lang="en-AU" b="1" dirty="0"/>
              <a:t>easy to tap</a:t>
            </a:r>
          </a:p>
          <a:p>
            <a:pPr lvl="1"/>
            <a:r>
              <a:rPr lang="en-AU" dirty="0"/>
              <a:t>Its open and unencrypted</a:t>
            </a:r>
          </a:p>
          <a:p>
            <a:r>
              <a:rPr lang="en-AU" dirty="0"/>
              <a:t>DNS traffic is </a:t>
            </a:r>
            <a:r>
              <a:rPr lang="en-AU" b="1" dirty="0"/>
              <a:t>easy to tamper with</a:t>
            </a:r>
          </a:p>
          <a:p>
            <a:pPr lvl="1"/>
            <a:r>
              <a:rPr lang="en-AU" dirty="0"/>
              <a:t>Its payload is not secured and tampering cannot be detected</a:t>
            </a:r>
          </a:p>
          <a:p>
            <a:pPr lvl="1"/>
            <a:r>
              <a:rPr lang="en-AU" dirty="0"/>
              <a:t>Its predictable and false answers can be readily inserted</a:t>
            </a:r>
          </a:p>
          <a:p>
            <a:r>
              <a:rPr lang="en-AU" dirty="0"/>
              <a:t>The DNS is </a:t>
            </a:r>
            <a:r>
              <a:rPr lang="en-AU" b="1" dirty="0"/>
              <a:t>hard for users to trace</a:t>
            </a:r>
          </a:p>
          <a:p>
            <a:pPr lvl="1"/>
            <a:r>
              <a:rPr lang="en-AU" dirty="0" err="1"/>
              <a:t>Noone</a:t>
            </a:r>
            <a:r>
              <a:rPr lang="en-AU" dirty="0"/>
              <a:t> knows exactly where their queries go</a:t>
            </a:r>
          </a:p>
          <a:p>
            <a:pPr lvl="1"/>
            <a:r>
              <a:rPr lang="en-AU" dirty="0" err="1"/>
              <a:t>Noone</a:t>
            </a:r>
            <a:r>
              <a:rPr lang="en-AU" dirty="0"/>
              <a:t> can know precisely where their answers come from</a:t>
            </a:r>
          </a:p>
          <a:p>
            <a:r>
              <a:rPr lang="en-AU" dirty="0"/>
              <a:t>The DNS is </a:t>
            </a:r>
            <a:r>
              <a:rPr lang="en-AU" b="1" dirty="0"/>
              <a:t>used by everyone</a:t>
            </a:r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63724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34A3D-DC8C-354B-BFD5-D9E155863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94" y="365125"/>
            <a:ext cx="10834607" cy="1325563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7F5F00"/>
                </a:solidFill>
                <a:latin typeface="Powderfinger Type" panose="02020709070000000403" pitchFamily="49" charset="77"/>
              </a:rPr>
              <a:t>Second-hand DNS queries are a business opportunity these days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B47C29-2393-7346-B2FE-10C5698F3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0432" y="2197585"/>
            <a:ext cx="8326635" cy="4351339"/>
          </a:xfrm>
        </p:spPr>
      </p:pic>
    </p:spTree>
    <p:extLst>
      <p:ext uri="{BB962C8B-B14F-4D97-AF65-F5344CB8AC3E}">
        <p14:creationId xmlns:p14="http://schemas.microsoft.com/office/powerpoint/2010/main" val="2845398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2DF8-7F0D-2A49-8FF2-F5C755E61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solidFill>
                  <a:srgbClr val="7F5F00"/>
                </a:solidFill>
                <a:latin typeface="Powderfinger Type" panose="02020709070000000403" pitchFamily="49" charset="77"/>
              </a:rPr>
              <a:t>How can we improve DNS Privacy?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96D1A-8690-9447-A6AE-03410A96E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And not alter the DNS architecture in fundamental ways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b="1" dirty="0"/>
              <a:t>Move away from clear queries and responses and use session encryption</a:t>
            </a:r>
          </a:p>
        </p:txBody>
      </p:sp>
    </p:spTree>
    <p:extLst>
      <p:ext uri="{BB962C8B-B14F-4D97-AF65-F5344CB8AC3E}">
        <p14:creationId xmlns:p14="http://schemas.microsoft.com/office/powerpoint/2010/main" val="784492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0454-8319-8244-9229-D2E386E5B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  <a:latin typeface="Powderfinger Type" panose="02020709070000000403" pitchFamily="49" charset="77"/>
              </a:rPr>
              <a:t>Encrypting the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CCFDC-18ED-0247-A299-9DD2246D5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Today the standard tool is TLS, which uses dynamically generated session keys to encrypt all traffic between two parties</a:t>
            </a:r>
          </a:p>
          <a:p>
            <a:r>
              <a:rPr lang="en-AU" dirty="0"/>
              <a:t>We could use TLS between the end client and the client’s recursive resolver</a:t>
            </a:r>
          </a:p>
          <a:p>
            <a:pPr lvl="1"/>
            <a:r>
              <a:rPr lang="en-AU" dirty="0"/>
              <a:t>We could probably do the same between recursive resolvers and authoritative servers, but the IETF is doing this one step at a time</a:t>
            </a:r>
          </a:p>
        </p:txBody>
      </p:sp>
    </p:spTree>
    <p:extLst>
      <p:ext uri="{BB962C8B-B14F-4D97-AF65-F5344CB8AC3E}">
        <p14:creationId xmlns:p14="http://schemas.microsoft.com/office/powerpoint/2010/main" val="3426840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00A19478-1A2D-F34E-ACA5-C9F81142EBBD}"/>
              </a:ext>
            </a:extLst>
          </p:cNvPr>
          <p:cNvSpPr/>
          <p:nvPr/>
        </p:nvSpPr>
        <p:spPr>
          <a:xfrm>
            <a:off x="9679259" y="2553629"/>
            <a:ext cx="195146" cy="3345366"/>
          </a:xfrm>
          <a:custGeom>
            <a:avLst/>
            <a:gdLst>
              <a:gd name="connsiteX0" fmla="*/ 0 w 195146"/>
              <a:gd name="connsiteY0" fmla="*/ 0 h 3345366"/>
              <a:gd name="connsiteX1" fmla="*/ 133814 w 195146"/>
              <a:gd name="connsiteY1" fmla="*/ 836342 h 3345366"/>
              <a:gd name="connsiteX2" fmla="*/ 144965 w 195146"/>
              <a:gd name="connsiteY2" fmla="*/ 2269273 h 3345366"/>
              <a:gd name="connsiteX3" fmla="*/ 195146 w 195146"/>
              <a:gd name="connsiteY3" fmla="*/ 3345366 h 3345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146" h="3345366">
                <a:moveTo>
                  <a:pt x="0" y="0"/>
                </a:moveTo>
                <a:cubicBezTo>
                  <a:pt x="54826" y="229065"/>
                  <a:pt x="109653" y="458130"/>
                  <a:pt x="133814" y="836342"/>
                </a:cubicBezTo>
                <a:cubicBezTo>
                  <a:pt x="157975" y="1214554"/>
                  <a:pt x="134743" y="1851102"/>
                  <a:pt x="144965" y="2269273"/>
                </a:cubicBezTo>
                <a:cubicBezTo>
                  <a:pt x="155187" y="2687444"/>
                  <a:pt x="175166" y="3016405"/>
                  <a:pt x="195146" y="3345366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D76A85C-CCFB-B746-8409-4C97B89888D2}"/>
              </a:ext>
            </a:extLst>
          </p:cNvPr>
          <p:cNvSpPr/>
          <p:nvPr/>
        </p:nvSpPr>
        <p:spPr>
          <a:xfrm>
            <a:off x="6926939" y="2626112"/>
            <a:ext cx="232144" cy="3562815"/>
          </a:xfrm>
          <a:custGeom>
            <a:avLst/>
            <a:gdLst>
              <a:gd name="connsiteX0" fmla="*/ 9120 w 232144"/>
              <a:gd name="connsiteY0" fmla="*/ 0 h 3562815"/>
              <a:gd name="connsiteX1" fmla="*/ 9120 w 232144"/>
              <a:gd name="connsiteY1" fmla="*/ 903249 h 3562815"/>
              <a:gd name="connsiteX2" fmla="*/ 103905 w 232144"/>
              <a:gd name="connsiteY2" fmla="*/ 1728439 h 3562815"/>
              <a:gd name="connsiteX3" fmla="*/ 232144 w 232144"/>
              <a:gd name="connsiteY3" fmla="*/ 3562815 h 356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144" h="3562815">
                <a:moveTo>
                  <a:pt x="9120" y="0"/>
                </a:moveTo>
                <a:cubicBezTo>
                  <a:pt x="1221" y="307588"/>
                  <a:pt x="-6677" y="615176"/>
                  <a:pt x="9120" y="903249"/>
                </a:cubicBezTo>
                <a:cubicBezTo>
                  <a:pt x="24917" y="1191322"/>
                  <a:pt x="66734" y="1285178"/>
                  <a:pt x="103905" y="1728439"/>
                </a:cubicBezTo>
                <a:cubicBezTo>
                  <a:pt x="141076" y="2171700"/>
                  <a:pt x="186610" y="2867257"/>
                  <a:pt x="232144" y="3562815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6EE8B-57D3-3345-AB9C-CD29D7B1C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DoT - DNS over TLS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6076-A1C7-DD4E-8083-2E116F2E7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388" y="1825625"/>
            <a:ext cx="5293419" cy="4351339"/>
          </a:xfrm>
        </p:spPr>
        <p:txBody>
          <a:bodyPr>
            <a:normAutofit/>
          </a:bodyPr>
          <a:lstStyle/>
          <a:p>
            <a:r>
              <a:rPr lang="en-AU" dirty="0"/>
              <a:t>TLS is a TCP ‘overlay’ that adds server authentication and session encryption to TCP</a:t>
            </a:r>
          </a:p>
          <a:p>
            <a:r>
              <a:rPr lang="en-AU" dirty="0"/>
              <a:t>TLS uses an initial handshake to allow a client to: </a:t>
            </a:r>
          </a:p>
          <a:p>
            <a:pPr lvl="1"/>
            <a:r>
              <a:rPr lang="en-AU" dirty="0"/>
              <a:t>Validate the identity of the server</a:t>
            </a:r>
          </a:p>
          <a:p>
            <a:pPr lvl="1"/>
            <a:r>
              <a:rPr lang="en-AU" dirty="0"/>
              <a:t>Negotiate a session key to be used in all subsequent packets in the TCP session</a:t>
            </a:r>
          </a:p>
          <a:p>
            <a:r>
              <a:rPr lang="en-AU" dirty="0"/>
              <a:t>RFC 7858, RFC 8310, RFC8446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3C556-CEA7-2E47-B57A-DC9035453432}"/>
              </a:ext>
            </a:extLst>
          </p:cNvPr>
          <p:cNvSpPr txBox="1"/>
          <p:nvPr/>
        </p:nvSpPr>
        <p:spPr>
          <a:xfrm>
            <a:off x="7719462" y="5807631"/>
            <a:ext cx="176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DNS over TLS 1.3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2DCA88-769D-8546-B1BA-E34C417A7EEB}"/>
              </a:ext>
            </a:extLst>
          </p:cNvPr>
          <p:cNvSpPr txBox="1"/>
          <p:nvPr/>
        </p:nvSpPr>
        <p:spPr>
          <a:xfrm>
            <a:off x="6556917" y="2213517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Client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F93CBC-8280-6E41-8C20-B4FD73007ECB}"/>
              </a:ext>
            </a:extLst>
          </p:cNvPr>
          <p:cNvSpPr txBox="1"/>
          <p:nvPr/>
        </p:nvSpPr>
        <p:spPr>
          <a:xfrm>
            <a:off x="9290825" y="2213517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Server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F47F95-F8D4-C441-88A8-3189A8944DC8}"/>
              </a:ext>
            </a:extLst>
          </p:cNvPr>
          <p:cNvSpPr txBox="1"/>
          <p:nvPr/>
        </p:nvSpPr>
        <p:spPr>
          <a:xfrm>
            <a:off x="7650676" y="2832410"/>
            <a:ext cx="1290611" cy="83099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AU" sz="1200" b="1" dirty="0"/>
              <a:t>Client hello</a:t>
            </a:r>
          </a:p>
          <a:p>
            <a:pPr algn="ctr"/>
            <a:r>
              <a:rPr lang="en-AU" sz="1200" dirty="0"/>
              <a:t>Supported AEADS</a:t>
            </a:r>
          </a:p>
          <a:p>
            <a:pPr algn="ctr"/>
            <a:r>
              <a:rPr lang="en-AU" sz="1200" dirty="0"/>
              <a:t>Signatures</a:t>
            </a:r>
          </a:p>
          <a:p>
            <a:pPr algn="ctr"/>
            <a:r>
              <a:rPr lang="en-AU" sz="1200" dirty="0"/>
              <a:t>Key Share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B86D34-543C-EF47-BE2A-6F25F5D4FA19}"/>
              </a:ext>
            </a:extLst>
          </p:cNvPr>
          <p:cNvSpPr txBox="1"/>
          <p:nvPr/>
        </p:nvSpPr>
        <p:spPr>
          <a:xfrm>
            <a:off x="7781289" y="3679026"/>
            <a:ext cx="1029384" cy="12003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AU" sz="1200" b="1" dirty="0"/>
              <a:t>Server hello</a:t>
            </a:r>
          </a:p>
          <a:p>
            <a:pPr algn="ctr"/>
            <a:r>
              <a:rPr lang="en-AU" sz="1200" dirty="0"/>
              <a:t>Chosen AEAD</a:t>
            </a:r>
          </a:p>
          <a:p>
            <a:pPr algn="ctr"/>
            <a:r>
              <a:rPr lang="en-AU" sz="1200" dirty="0"/>
              <a:t>Key Share</a:t>
            </a:r>
          </a:p>
          <a:p>
            <a:pPr algn="ctr"/>
            <a:r>
              <a:rPr lang="en-AU" sz="1200" dirty="0"/>
              <a:t>Certificate</a:t>
            </a:r>
          </a:p>
          <a:p>
            <a:pPr algn="ctr"/>
            <a:r>
              <a:rPr lang="en-AU" sz="1200" dirty="0"/>
              <a:t>Signature</a:t>
            </a:r>
          </a:p>
          <a:p>
            <a:pPr algn="ctr"/>
            <a:r>
              <a:rPr lang="en-AU" sz="1200" dirty="0"/>
              <a:t>Finished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910DB8-3450-4849-B548-FBB4A411A4EA}"/>
              </a:ext>
            </a:extLst>
          </p:cNvPr>
          <p:cNvSpPr txBox="1"/>
          <p:nvPr/>
        </p:nvSpPr>
        <p:spPr>
          <a:xfrm>
            <a:off x="7970134" y="4894974"/>
            <a:ext cx="868316" cy="46166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AU" sz="1200" dirty="0"/>
              <a:t>Finished</a:t>
            </a:r>
          </a:p>
          <a:p>
            <a:pPr algn="ctr"/>
            <a:r>
              <a:rPr lang="en-AU" sz="1200" dirty="0"/>
              <a:t>DNS Query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EEDDB18-6E1A-744E-8421-071F2076CE2C}"/>
              </a:ext>
            </a:extLst>
          </p:cNvPr>
          <p:cNvSpPr/>
          <p:nvPr/>
        </p:nvSpPr>
        <p:spPr>
          <a:xfrm>
            <a:off x="6930706" y="2609385"/>
            <a:ext cx="696728" cy="607147"/>
          </a:xfrm>
          <a:custGeom>
            <a:avLst/>
            <a:gdLst>
              <a:gd name="connsiteX0" fmla="*/ 33231 w 696728"/>
              <a:gd name="connsiteY0" fmla="*/ 0 h 607147"/>
              <a:gd name="connsiteX1" fmla="*/ 22079 w 696728"/>
              <a:gd name="connsiteY1" fmla="*/ 172844 h 607147"/>
              <a:gd name="connsiteX2" fmla="*/ 61109 w 696728"/>
              <a:gd name="connsiteY2" fmla="*/ 546410 h 607147"/>
              <a:gd name="connsiteX3" fmla="*/ 696728 w 696728"/>
              <a:gd name="connsiteY3" fmla="*/ 602166 h 60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728" h="607147">
                <a:moveTo>
                  <a:pt x="33231" y="0"/>
                </a:moveTo>
                <a:cubicBezTo>
                  <a:pt x="25332" y="40888"/>
                  <a:pt x="17433" y="81776"/>
                  <a:pt x="22079" y="172844"/>
                </a:cubicBezTo>
                <a:cubicBezTo>
                  <a:pt x="26725" y="263912"/>
                  <a:pt x="-51333" y="474856"/>
                  <a:pt x="61109" y="546410"/>
                </a:cubicBezTo>
                <a:cubicBezTo>
                  <a:pt x="173551" y="617964"/>
                  <a:pt x="435139" y="610065"/>
                  <a:pt x="696728" y="60216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0E8340A-B8E6-404B-ADB1-F63E46CAA888}"/>
              </a:ext>
            </a:extLst>
          </p:cNvPr>
          <p:cNvSpPr/>
          <p:nvPr/>
        </p:nvSpPr>
        <p:spPr>
          <a:xfrm>
            <a:off x="8971156" y="3100039"/>
            <a:ext cx="828495" cy="228600"/>
          </a:xfrm>
          <a:custGeom>
            <a:avLst/>
            <a:gdLst>
              <a:gd name="connsiteX0" fmla="*/ 0 w 828495"/>
              <a:gd name="connsiteY0" fmla="*/ 83634 h 228600"/>
              <a:gd name="connsiteX1" fmla="*/ 802888 w 828495"/>
              <a:gd name="connsiteY1" fmla="*/ 89210 h 228600"/>
              <a:gd name="connsiteX2" fmla="*/ 646771 w 828495"/>
              <a:gd name="connsiteY2" fmla="*/ 0 h 228600"/>
              <a:gd name="connsiteX3" fmla="*/ 825190 w 828495"/>
              <a:gd name="connsiteY3" fmla="*/ 89210 h 228600"/>
              <a:gd name="connsiteX4" fmla="*/ 724829 w 828495"/>
              <a:gd name="connsiteY4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495" h="228600">
                <a:moveTo>
                  <a:pt x="0" y="83634"/>
                </a:moveTo>
                <a:cubicBezTo>
                  <a:pt x="347546" y="93391"/>
                  <a:pt x="695093" y="103149"/>
                  <a:pt x="802888" y="89210"/>
                </a:cubicBezTo>
                <a:cubicBezTo>
                  <a:pt x="910683" y="75271"/>
                  <a:pt x="643054" y="0"/>
                  <a:pt x="646771" y="0"/>
                </a:cubicBezTo>
                <a:cubicBezTo>
                  <a:pt x="650488" y="0"/>
                  <a:pt x="812180" y="51110"/>
                  <a:pt x="825190" y="89210"/>
                </a:cubicBezTo>
                <a:cubicBezTo>
                  <a:pt x="838200" y="127310"/>
                  <a:pt x="781514" y="177955"/>
                  <a:pt x="724829" y="2286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993F9DF-7716-364A-BC5E-7FE75C029301}"/>
              </a:ext>
            </a:extLst>
          </p:cNvPr>
          <p:cNvSpPr/>
          <p:nvPr/>
        </p:nvSpPr>
        <p:spPr>
          <a:xfrm>
            <a:off x="8842917" y="3456878"/>
            <a:ext cx="963813" cy="877051"/>
          </a:xfrm>
          <a:custGeom>
            <a:avLst/>
            <a:gdLst>
              <a:gd name="connsiteX0" fmla="*/ 914400 w 963813"/>
              <a:gd name="connsiteY0" fmla="*/ 0 h 877051"/>
              <a:gd name="connsiteX1" fmla="*/ 953429 w 963813"/>
              <a:gd name="connsiteY1" fmla="*/ 708102 h 877051"/>
              <a:gd name="connsiteX2" fmla="*/ 747132 w 963813"/>
              <a:gd name="connsiteY2" fmla="*/ 853068 h 877051"/>
              <a:gd name="connsiteX3" fmla="*/ 0 w 963813"/>
              <a:gd name="connsiteY3" fmla="*/ 875371 h 877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3813" h="877051">
                <a:moveTo>
                  <a:pt x="914400" y="0"/>
                </a:moveTo>
                <a:cubicBezTo>
                  <a:pt x="947853" y="282962"/>
                  <a:pt x="981307" y="565924"/>
                  <a:pt x="953429" y="708102"/>
                </a:cubicBezTo>
                <a:cubicBezTo>
                  <a:pt x="925551" y="850280"/>
                  <a:pt x="906037" y="825190"/>
                  <a:pt x="747132" y="853068"/>
                </a:cubicBezTo>
                <a:cubicBezTo>
                  <a:pt x="588227" y="880946"/>
                  <a:pt x="294113" y="878158"/>
                  <a:pt x="0" y="8753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C0D27AC-F252-C04E-B204-0A2B949736EF}"/>
              </a:ext>
            </a:extLst>
          </p:cNvPr>
          <p:cNvSpPr/>
          <p:nvPr/>
        </p:nvSpPr>
        <p:spPr>
          <a:xfrm>
            <a:off x="7035900" y="4209552"/>
            <a:ext cx="669593" cy="167302"/>
          </a:xfrm>
          <a:custGeom>
            <a:avLst/>
            <a:gdLst>
              <a:gd name="connsiteX0" fmla="*/ 669593 w 669593"/>
              <a:gd name="connsiteY0" fmla="*/ 55789 h 167302"/>
              <a:gd name="connsiteX1" fmla="*/ 39549 w 669593"/>
              <a:gd name="connsiteY1" fmla="*/ 83668 h 167302"/>
              <a:gd name="connsiteX2" fmla="*/ 184515 w 669593"/>
              <a:gd name="connsiteY2" fmla="*/ 33 h 167302"/>
              <a:gd name="connsiteX3" fmla="*/ 520 w 669593"/>
              <a:gd name="connsiteY3" fmla="*/ 94819 h 167302"/>
              <a:gd name="connsiteX4" fmla="*/ 139910 w 669593"/>
              <a:gd name="connsiteY4" fmla="*/ 167302 h 167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593" h="167302">
                <a:moveTo>
                  <a:pt x="669593" y="55789"/>
                </a:moveTo>
                <a:cubicBezTo>
                  <a:pt x="394994" y="74375"/>
                  <a:pt x="120395" y="92961"/>
                  <a:pt x="39549" y="83668"/>
                </a:cubicBezTo>
                <a:cubicBezTo>
                  <a:pt x="-41297" y="74375"/>
                  <a:pt x="191020" y="-1825"/>
                  <a:pt x="184515" y="33"/>
                </a:cubicBezTo>
                <a:cubicBezTo>
                  <a:pt x="178010" y="1891"/>
                  <a:pt x="7954" y="66941"/>
                  <a:pt x="520" y="94819"/>
                </a:cubicBezTo>
                <a:cubicBezTo>
                  <a:pt x="-6914" y="122697"/>
                  <a:pt x="66498" y="144999"/>
                  <a:pt x="139910" y="1673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C7AA727-3B69-FB4D-B751-52630FE3BF67}"/>
              </a:ext>
            </a:extLst>
          </p:cNvPr>
          <p:cNvSpPr/>
          <p:nvPr/>
        </p:nvSpPr>
        <p:spPr>
          <a:xfrm>
            <a:off x="7058722" y="4499517"/>
            <a:ext cx="964580" cy="706741"/>
          </a:xfrm>
          <a:custGeom>
            <a:avLst/>
            <a:gdLst>
              <a:gd name="connsiteX0" fmla="*/ 0 w 964580"/>
              <a:gd name="connsiteY0" fmla="*/ 0 h 706741"/>
              <a:gd name="connsiteX1" fmla="*/ 27878 w 964580"/>
              <a:gd name="connsiteY1" fmla="*/ 501805 h 706741"/>
              <a:gd name="connsiteX2" fmla="*/ 100361 w 964580"/>
              <a:gd name="connsiteY2" fmla="*/ 680224 h 706741"/>
              <a:gd name="connsiteX3" fmla="*/ 964580 w 964580"/>
              <a:gd name="connsiteY3" fmla="*/ 702527 h 706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4580" h="706741">
                <a:moveTo>
                  <a:pt x="0" y="0"/>
                </a:moveTo>
                <a:cubicBezTo>
                  <a:pt x="5575" y="194217"/>
                  <a:pt x="11151" y="388434"/>
                  <a:pt x="27878" y="501805"/>
                </a:cubicBezTo>
                <a:cubicBezTo>
                  <a:pt x="44605" y="615176"/>
                  <a:pt x="-55756" y="646770"/>
                  <a:pt x="100361" y="680224"/>
                </a:cubicBezTo>
                <a:cubicBezTo>
                  <a:pt x="256478" y="713678"/>
                  <a:pt x="610529" y="708102"/>
                  <a:pt x="964580" y="70252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E24ADBC-CC22-7344-9800-F28828E2E993}"/>
              </a:ext>
            </a:extLst>
          </p:cNvPr>
          <p:cNvSpPr/>
          <p:nvPr/>
        </p:nvSpPr>
        <p:spPr>
          <a:xfrm>
            <a:off x="8745971" y="4989886"/>
            <a:ext cx="1144770" cy="279065"/>
          </a:xfrm>
          <a:custGeom>
            <a:avLst/>
            <a:gdLst>
              <a:gd name="connsiteX0" fmla="*/ 52341 w 1144770"/>
              <a:gd name="connsiteY0" fmla="*/ 178704 h 279065"/>
              <a:gd name="connsiteX1" fmla="*/ 119249 w 1144770"/>
              <a:gd name="connsiteY1" fmla="*/ 156402 h 279065"/>
              <a:gd name="connsiteX2" fmla="*/ 1100556 w 1144770"/>
              <a:gd name="connsiteY2" fmla="*/ 122948 h 279065"/>
              <a:gd name="connsiteX3" fmla="*/ 950014 w 1144770"/>
              <a:gd name="connsiteY3" fmla="*/ 285 h 279065"/>
              <a:gd name="connsiteX4" fmla="*/ 1139585 w 1144770"/>
              <a:gd name="connsiteY4" fmla="*/ 95070 h 279065"/>
              <a:gd name="connsiteX5" fmla="*/ 1072678 w 1144770"/>
              <a:gd name="connsiteY5" fmla="*/ 279065 h 27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4770" h="279065">
                <a:moveTo>
                  <a:pt x="52341" y="178704"/>
                </a:moveTo>
                <a:cubicBezTo>
                  <a:pt x="-1557" y="172199"/>
                  <a:pt x="-55454" y="165695"/>
                  <a:pt x="119249" y="156402"/>
                </a:cubicBezTo>
                <a:cubicBezTo>
                  <a:pt x="293952" y="147109"/>
                  <a:pt x="962095" y="148967"/>
                  <a:pt x="1100556" y="122948"/>
                </a:cubicBezTo>
                <a:cubicBezTo>
                  <a:pt x="1239017" y="96928"/>
                  <a:pt x="943509" y="4931"/>
                  <a:pt x="950014" y="285"/>
                </a:cubicBezTo>
                <a:cubicBezTo>
                  <a:pt x="956519" y="-4361"/>
                  <a:pt x="1119141" y="48607"/>
                  <a:pt x="1139585" y="95070"/>
                </a:cubicBezTo>
                <a:cubicBezTo>
                  <a:pt x="1160029" y="141533"/>
                  <a:pt x="1116353" y="210299"/>
                  <a:pt x="1072678" y="27906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0044E4-53E1-C24F-BC34-3DD7207CB4E9}"/>
              </a:ext>
            </a:extLst>
          </p:cNvPr>
          <p:cNvSpPr txBox="1"/>
          <p:nvPr/>
        </p:nvSpPr>
        <p:spPr>
          <a:xfrm>
            <a:off x="7860911" y="5390574"/>
            <a:ext cx="1082862" cy="27699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AU" sz="1200" dirty="0"/>
              <a:t>DNS Response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BF8CB96-C472-DC45-B94E-1FA1CDBD0AF1}"/>
              </a:ext>
            </a:extLst>
          </p:cNvPr>
          <p:cNvSpPr/>
          <p:nvPr/>
        </p:nvSpPr>
        <p:spPr>
          <a:xfrm>
            <a:off x="8976732" y="5525429"/>
            <a:ext cx="869795" cy="5576"/>
          </a:xfrm>
          <a:custGeom>
            <a:avLst/>
            <a:gdLst>
              <a:gd name="connsiteX0" fmla="*/ 869795 w 869795"/>
              <a:gd name="connsiteY0" fmla="*/ 0 h 5576"/>
              <a:gd name="connsiteX1" fmla="*/ 0 w 869795"/>
              <a:gd name="connsiteY1" fmla="*/ 5576 h 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9795" h="5576">
                <a:moveTo>
                  <a:pt x="869795" y="0"/>
                </a:moveTo>
                <a:lnTo>
                  <a:pt x="0" y="557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60F9C97-35A1-2844-8595-B72788757F89}"/>
              </a:ext>
            </a:extLst>
          </p:cNvPr>
          <p:cNvSpPr/>
          <p:nvPr/>
        </p:nvSpPr>
        <p:spPr>
          <a:xfrm>
            <a:off x="7097742" y="5425061"/>
            <a:ext cx="732791" cy="200729"/>
          </a:xfrm>
          <a:custGeom>
            <a:avLst/>
            <a:gdLst>
              <a:gd name="connsiteX0" fmla="*/ 730414 w 732791"/>
              <a:gd name="connsiteY0" fmla="*/ 100368 h 200729"/>
              <a:gd name="connsiteX1" fmla="*/ 624478 w 732791"/>
              <a:gd name="connsiteY1" fmla="*/ 117095 h 200729"/>
              <a:gd name="connsiteX2" fmla="*/ 27887 w 732791"/>
              <a:gd name="connsiteY2" fmla="*/ 105944 h 200729"/>
              <a:gd name="connsiteX3" fmla="*/ 133824 w 732791"/>
              <a:gd name="connsiteY3" fmla="*/ 7 h 200729"/>
              <a:gd name="connsiteX4" fmla="*/ 9 w 732791"/>
              <a:gd name="connsiteY4" fmla="*/ 111519 h 200729"/>
              <a:gd name="connsiteX5" fmla="*/ 128248 w 732791"/>
              <a:gd name="connsiteY5" fmla="*/ 200729 h 200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2791" h="200729">
                <a:moveTo>
                  <a:pt x="730414" y="100368"/>
                </a:moveTo>
                <a:cubicBezTo>
                  <a:pt x="735990" y="108267"/>
                  <a:pt x="741566" y="116166"/>
                  <a:pt x="624478" y="117095"/>
                </a:cubicBezTo>
                <a:cubicBezTo>
                  <a:pt x="507390" y="118024"/>
                  <a:pt x="109663" y="125459"/>
                  <a:pt x="27887" y="105944"/>
                </a:cubicBezTo>
                <a:cubicBezTo>
                  <a:pt x="-53889" y="86429"/>
                  <a:pt x="138470" y="-922"/>
                  <a:pt x="133824" y="7"/>
                </a:cubicBezTo>
                <a:cubicBezTo>
                  <a:pt x="129178" y="936"/>
                  <a:pt x="938" y="78065"/>
                  <a:pt x="9" y="111519"/>
                </a:cubicBezTo>
                <a:cubicBezTo>
                  <a:pt x="-920" y="144973"/>
                  <a:pt x="63664" y="172851"/>
                  <a:pt x="128248" y="2007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0109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079-6D83-084E-A112-6070DA708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  <a:latin typeface="Powderfinger Type" panose="02020709070000000403" pitchFamily="49" charset="77"/>
              </a:rPr>
              <a:t>DoT - DNS over TLS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EB260-632B-E846-B95E-3640B15E3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Similar to DNS over TCP:</a:t>
            </a:r>
          </a:p>
          <a:p>
            <a:pPr lvl="1"/>
            <a:r>
              <a:rPr lang="en-AU" dirty="0"/>
              <a:t>Open a </a:t>
            </a:r>
            <a:r>
              <a:rPr lang="en-AU" dirty="0">
                <a:solidFill>
                  <a:srgbClr val="FF0000"/>
                </a:solidFill>
              </a:rPr>
              <a:t>TLS </a:t>
            </a:r>
            <a:r>
              <a:rPr lang="en-AU" dirty="0"/>
              <a:t>session with a recursive resolver</a:t>
            </a:r>
          </a:p>
          <a:p>
            <a:pPr lvl="1"/>
            <a:r>
              <a:rPr lang="en-AU" dirty="0"/>
              <a:t>Pass the DNS query using DNS wireline format</a:t>
            </a:r>
          </a:p>
          <a:p>
            <a:pPr lvl="1"/>
            <a:r>
              <a:rPr lang="en-AU" dirty="0"/>
              <a:t>Wait for the response</a:t>
            </a:r>
          </a:p>
          <a:p>
            <a:r>
              <a:rPr lang="en-AU" dirty="0"/>
              <a:t>Can use held DNS sessions to allow the TLS session to be used for multiple DNS queries</a:t>
            </a:r>
          </a:p>
          <a:p>
            <a:r>
              <a:rPr lang="en-AU" dirty="0"/>
              <a:t>The queries and the responses are hidden	from intermediaries </a:t>
            </a:r>
          </a:p>
          <a:p>
            <a:r>
              <a:rPr lang="en-AU" dirty="0"/>
              <a:t>The client may validate the recursive resolver’s identity …</a:t>
            </a:r>
          </a:p>
        </p:txBody>
      </p:sp>
    </p:spTree>
    <p:extLst>
      <p:ext uri="{BB962C8B-B14F-4D97-AF65-F5344CB8AC3E}">
        <p14:creationId xmlns:p14="http://schemas.microsoft.com/office/powerpoint/2010/main" val="2944208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06EFE-8685-8647-A392-0CE84F1FC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FF0000"/>
                </a:solidFill>
                <a:latin typeface="Powderfinger Type" panose="02020709070000000403" pitchFamily="49" charset="77"/>
              </a:rPr>
              <a:t>Words of Caution!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16040-9B6E-0049-A385-776CA8F1E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I’m speaking after Paul</a:t>
            </a:r>
          </a:p>
          <a:p>
            <a:pPr marL="0" indent="0">
              <a:buNone/>
            </a:pPr>
            <a:r>
              <a:rPr lang="en-AU" dirty="0"/>
              <a:t>And I’m speaking on the DNS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This may not end well!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But here goes…</a:t>
            </a:r>
          </a:p>
        </p:txBody>
      </p:sp>
    </p:spTree>
    <p:extLst>
      <p:ext uri="{BB962C8B-B14F-4D97-AF65-F5344CB8AC3E}">
        <p14:creationId xmlns:p14="http://schemas.microsoft.com/office/powerpoint/2010/main" val="1059451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07368-27BC-6D46-BC81-EEF71FA62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Who is at the other end of the TLS session?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446EB-3041-6546-A3BA-D406B50F4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b="1" dirty="0"/>
              <a:t>Strict Mode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Connect by name, and perform a TLS handshake based on authentication of the offered name certificate</a:t>
            </a:r>
          </a:p>
          <a:p>
            <a:pPr marL="914400" lvl="2" indent="0">
              <a:buNone/>
            </a:pPr>
            <a:r>
              <a:rPr lang="en-AU" dirty="0"/>
              <a:t>(which sounds a whole lot better than it really is due to the WEB PKI CA mess!)</a:t>
            </a:r>
          </a:p>
          <a:p>
            <a:pPr marL="914400" lvl="2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b="1" dirty="0"/>
              <a:t>Opportunistic Mode</a:t>
            </a:r>
            <a:r>
              <a:rPr lang="en-AU" dirty="0"/>
              <a:t>:</a:t>
            </a:r>
          </a:p>
          <a:p>
            <a:pPr lvl="1"/>
            <a:r>
              <a:rPr lang="en-AU" dirty="0"/>
              <a:t>Use an unauthenticated encrypted session</a:t>
            </a:r>
          </a:p>
          <a:p>
            <a:pPr marL="914400" lvl="2" indent="0">
              <a:buNone/>
            </a:pPr>
            <a:r>
              <a:rPr lang="en-AU" dirty="0"/>
              <a:t>(the client has no idea who it is talking to, but whatever is said cannot be eavesdropped in any case!)</a:t>
            </a:r>
          </a:p>
        </p:txBody>
      </p:sp>
    </p:spTree>
    <p:extLst>
      <p:ext uri="{BB962C8B-B14F-4D97-AF65-F5344CB8AC3E}">
        <p14:creationId xmlns:p14="http://schemas.microsoft.com/office/powerpoint/2010/main" val="282954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26961-5E8C-B643-831F-9D06D8AB1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  <a:latin typeface="Powderfinger Type" panose="02020709070000000403" pitchFamily="49" charset="77"/>
              </a:rPr>
              <a:t>DNS over TLS and Android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F72670-2E4A-CF4F-9E6B-1D3E4776D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1156" y="1389313"/>
            <a:ext cx="7267413" cy="16552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4A55F-BD6F-4940-B946-B6F874D69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156" y="3044568"/>
            <a:ext cx="5951621" cy="34635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EAB685-074D-2C4B-BC70-8B93F210A29D}"/>
              </a:ext>
            </a:extLst>
          </p:cNvPr>
          <p:cNvSpPr/>
          <p:nvPr/>
        </p:nvSpPr>
        <p:spPr>
          <a:xfrm>
            <a:off x="1320592" y="6522728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200" dirty="0"/>
              <a:t>https://android-</a:t>
            </a:r>
            <a:r>
              <a:rPr lang="en-AU" sz="1200" dirty="0" err="1"/>
              <a:t>developers.googleblog.com</a:t>
            </a:r>
            <a:r>
              <a:rPr lang="en-AU" sz="1200" dirty="0"/>
              <a:t>/2018/04/</a:t>
            </a:r>
            <a:r>
              <a:rPr lang="en-AU" sz="1200" dirty="0" err="1"/>
              <a:t>dns</a:t>
            </a:r>
            <a:r>
              <a:rPr lang="en-AU" sz="1200" dirty="0"/>
              <a:t>-over-</a:t>
            </a:r>
            <a:r>
              <a:rPr lang="en-AU" sz="1200" dirty="0" err="1"/>
              <a:t>tls</a:t>
            </a:r>
            <a:r>
              <a:rPr lang="en-AU" sz="1200" dirty="0"/>
              <a:t>-support-in-android-</a:t>
            </a:r>
            <a:r>
              <a:rPr lang="en-AU" sz="1200" dirty="0" err="1"/>
              <a:t>p.html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305812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169BD-D5CE-AD40-BDAE-F6CB4123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7F5F00"/>
                </a:solidFill>
                <a:latin typeface="Powderfinger Type" panose="02020709070000000403" pitchFamily="49" charset="77"/>
              </a:rPr>
              <a:t>DoT - DNS over TLS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BC537-4830-8641-BD08-276577291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Its TCP not UDP -- May generate a higher recursive resolver memory load as each client may have a held state with one or more recursive resolvers</a:t>
            </a:r>
          </a:p>
          <a:p>
            <a:r>
              <a:rPr lang="en-AU" dirty="0"/>
              <a:t>The TCP session state is on port 853</a:t>
            </a:r>
          </a:p>
          <a:p>
            <a:pPr lvl="1"/>
            <a:r>
              <a:rPr lang="en-AU" dirty="0"/>
              <a:t>DNS over TLS can be readily blocked by middleware</a:t>
            </a:r>
          </a:p>
          <a:p>
            <a:r>
              <a:rPr lang="en-AU" dirty="0"/>
              <a:t>The privacy is relative, as the recursive resolver still knows all your DNS queries</a:t>
            </a:r>
          </a:p>
          <a:p>
            <a:r>
              <a:rPr lang="en-AU" dirty="0"/>
              <a:t>Supported by Bind (</a:t>
            </a:r>
            <a:r>
              <a:rPr lang="en-AU" dirty="0" err="1"/>
              <a:t>stunnel</a:t>
            </a:r>
            <a:r>
              <a:rPr lang="en-AU" dirty="0"/>
              <a:t>), Unbound, KNOT, </a:t>
            </a:r>
            <a:r>
              <a:rPr lang="en-AU" dirty="0" err="1"/>
              <a:t>DNSDist</a:t>
            </a:r>
            <a:endParaRPr lang="en-AU" dirty="0"/>
          </a:p>
          <a:p>
            <a:r>
              <a:rPr lang="en-AU" dirty="0"/>
              <a:t>Open DoT Resolvers from Google, Cloudflare (and maybe others)</a:t>
            </a:r>
          </a:p>
        </p:txBody>
      </p:sp>
    </p:spTree>
    <p:extLst>
      <p:ext uri="{BB962C8B-B14F-4D97-AF65-F5344CB8AC3E}">
        <p14:creationId xmlns:p14="http://schemas.microsoft.com/office/powerpoint/2010/main" val="4167382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294B1-2D54-5B44-98B3-3FAED70C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But once you are using TLS it’s a short step to…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BBF4F-B347-7F4F-9163-ADFE31B51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8746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BBB6-B2E8-1F4E-81FF-27ABA18CF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2875"/>
            <a:ext cx="10515600" cy="1325563"/>
          </a:xfrm>
        </p:spPr>
        <p:txBody>
          <a:bodyPr/>
          <a:lstStyle/>
          <a:p>
            <a:r>
              <a:rPr lang="en-AU" dirty="0" err="1">
                <a:solidFill>
                  <a:srgbClr val="7F5F00"/>
                </a:solidFill>
                <a:latin typeface="Powderfinger Type" panose="02020709070000000403" pitchFamily="49" charset="77"/>
              </a:rPr>
              <a:t>DoH</a:t>
            </a:r>
            <a:r>
              <a:rPr lang="en-AU" dirty="0">
                <a:solidFill>
                  <a:srgbClr val="7F5F00"/>
                </a:solidFill>
                <a:latin typeface="Powderfinger Type" panose="02020709070000000403" pitchFamily="49" charset="77"/>
              </a:rPr>
              <a:t> - DNS over HTTPS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66941-FD26-1649-BF84-A9B1CE5E7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30590" cy="4351338"/>
          </a:xfrm>
        </p:spPr>
        <p:txBody>
          <a:bodyPr/>
          <a:lstStyle/>
          <a:p>
            <a:r>
              <a:rPr lang="en-AU" dirty="0"/>
              <a:t>DNS over HTTPS</a:t>
            </a:r>
          </a:p>
          <a:p>
            <a:r>
              <a:rPr lang="en-AU" dirty="0"/>
              <a:t>Uses an HTTPS session with a resolver</a:t>
            </a:r>
          </a:p>
          <a:p>
            <a:r>
              <a:rPr lang="en-AU" dirty="0"/>
              <a:t>Similar to DNS over TLS, but with HTTP object semantics</a:t>
            </a:r>
          </a:p>
          <a:p>
            <a:r>
              <a:rPr lang="en-AU" dirty="0"/>
              <a:t>Uses TCP port 443, so can be masked within other HTTPS traffic</a:t>
            </a:r>
          </a:p>
          <a:p>
            <a:r>
              <a:rPr lang="en-AU" dirty="0"/>
              <a:t>Uses DNS wire format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1B7F6D4-9D89-964A-86E6-9BA70D23F660}"/>
              </a:ext>
            </a:extLst>
          </p:cNvPr>
          <p:cNvSpPr/>
          <p:nvPr/>
        </p:nvSpPr>
        <p:spPr>
          <a:xfrm>
            <a:off x="7231091" y="2655610"/>
            <a:ext cx="1185621" cy="371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DNS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8BFD76E-9AE8-764D-844F-49D5B8403146}"/>
              </a:ext>
            </a:extLst>
          </p:cNvPr>
          <p:cNvSpPr/>
          <p:nvPr/>
        </p:nvSpPr>
        <p:spPr>
          <a:xfrm>
            <a:off x="7231091" y="3027570"/>
            <a:ext cx="1185621" cy="37196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TLS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AA9874-F3F0-E64E-9BCC-027F4D751822}"/>
              </a:ext>
            </a:extLst>
          </p:cNvPr>
          <p:cNvSpPr/>
          <p:nvPr/>
        </p:nvSpPr>
        <p:spPr>
          <a:xfrm>
            <a:off x="7231091" y="3399530"/>
            <a:ext cx="1185621" cy="3719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TCP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1D85898-C1B8-E947-B16B-67C85F1691EE}"/>
              </a:ext>
            </a:extLst>
          </p:cNvPr>
          <p:cNvSpPr/>
          <p:nvPr/>
        </p:nvSpPr>
        <p:spPr>
          <a:xfrm>
            <a:off x="7231089" y="3771490"/>
            <a:ext cx="1185621" cy="3719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3D8548-4EE0-A642-82F2-2A6E7841C6EC}"/>
              </a:ext>
            </a:extLst>
          </p:cNvPr>
          <p:cNvSpPr txBox="1"/>
          <p:nvPr/>
        </p:nvSpPr>
        <p:spPr>
          <a:xfrm>
            <a:off x="7531095" y="2286278"/>
            <a:ext cx="58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DOT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C044B72-5C17-7C4A-AFC5-6674ACFD2D11}"/>
              </a:ext>
            </a:extLst>
          </p:cNvPr>
          <p:cNvSpPr/>
          <p:nvPr/>
        </p:nvSpPr>
        <p:spPr>
          <a:xfrm>
            <a:off x="10164069" y="2655610"/>
            <a:ext cx="1185621" cy="371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DNS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B8B5196-E2AF-5640-9988-4BF22BDC1481}"/>
              </a:ext>
            </a:extLst>
          </p:cNvPr>
          <p:cNvSpPr/>
          <p:nvPr/>
        </p:nvSpPr>
        <p:spPr>
          <a:xfrm>
            <a:off x="10164069" y="3300766"/>
            <a:ext cx="1185621" cy="37196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TLS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EAE9BE-0984-6942-BE75-48AFA3D99A78}"/>
              </a:ext>
            </a:extLst>
          </p:cNvPr>
          <p:cNvSpPr/>
          <p:nvPr/>
        </p:nvSpPr>
        <p:spPr>
          <a:xfrm>
            <a:off x="10164069" y="3672726"/>
            <a:ext cx="1185621" cy="3719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TCP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7D70728-DEB8-2345-B736-0645DE49CD42}"/>
              </a:ext>
            </a:extLst>
          </p:cNvPr>
          <p:cNvSpPr/>
          <p:nvPr/>
        </p:nvSpPr>
        <p:spPr>
          <a:xfrm>
            <a:off x="10164067" y="4044686"/>
            <a:ext cx="1185621" cy="3719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IP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8A8B41-881D-A240-8E4A-48E7AEE106A2}"/>
              </a:ext>
            </a:extLst>
          </p:cNvPr>
          <p:cNvSpPr txBox="1"/>
          <p:nvPr/>
        </p:nvSpPr>
        <p:spPr>
          <a:xfrm>
            <a:off x="10464073" y="2286278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DOH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E09C648-2D5E-8346-9037-0B48B243E50B}"/>
              </a:ext>
            </a:extLst>
          </p:cNvPr>
          <p:cNvSpPr/>
          <p:nvPr/>
        </p:nvSpPr>
        <p:spPr>
          <a:xfrm>
            <a:off x="10164066" y="3030582"/>
            <a:ext cx="1185621" cy="27018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HTTP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62E3C62-AEEA-294D-8707-DB1E4B1A5690}"/>
              </a:ext>
            </a:extLst>
          </p:cNvPr>
          <p:cNvSpPr/>
          <p:nvPr/>
        </p:nvSpPr>
        <p:spPr>
          <a:xfrm>
            <a:off x="8703527" y="2974077"/>
            <a:ext cx="958933" cy="737639"/>
          </a:xfrm>
          <a:custGeom>
            <a:avLst/>
            <a:gdLst>
              <a:gd name="connsiteX0" fmla="*/ 0 w 958933"/>
              <a:gd name="connsiteY0" fmla="*/ 204021 h 737639"/>
              <a:gd name="connsiteX1" fmla="*/ 669073 w 958933"/>
              <a:gd name="connsiteY1" fmla="*/ 198445 h 737639"/>
              <a:gd name="connsiteX2" fmla="*/ 473927 w 958933"/>
              <a:gd name="connsiteY2" fmla="*/ 3299 h 737639"/>
              <a:gd name="connsiteX3" fmla="*/ 953429 w 958933"/>
              <a:gd name="connsiteY3" fmla="*/ 382440 h 737639"/>
              <a:gd name="connsiteX4" fmla="*/ 741556 w 958933"/>
              <a:gd name="connsiteY4" fmla="*/ 733703 h 737639"/>
              <a:gd name="connsiteX5" fmla="*/ 858644 w 958933"/>
              <a:gd name="connsiteY5" fmla="*/ 572011 h 737639"/>
              <a:gd name="connsiteX6" fmla="*/ 128239 w 958933"/>
              <a:gd name="connsiteY6" fmla="*/ 583162 h 73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8933" h="737639">
                <a:moveTo>
                  <a:pt x="0" y="204021"/>
                </a:moveTo>
                <a:cubicBezTo>
                  <a:pt x="295042" y="217960"/>
                  <a:pt x="590085" y="231899"/>
                  <a:pt x="669073" y="198445"/>
                </a:cubicBezTo>
                <a:cubicBezTo>
                  <a:pt x="748061" y="164991"/>
                  <a:pt x="426534" y="-27367"/>
                  <a:pt x="473927" y="3299"/>
                </a:cubicBezTo>
                <a:cubicBezTo>
                  <a:pt x="521320" y="33965"/>
                  <a:pt x="908824" y="260706"/>
                  <a:pt x="953429" y="382440"/>
                </a:cubicBezTo>
                <a:cubicBezTo>
                  <a:pt x="998034" y="504174"/>
                  <a:pt x="757353" y="702108"/>
                  <a:pt x="741556" y="733703"/>
                </a:cubicBezTo>
                <a:cubicBezTo>
                  <a:pt x="725759" y="765298"/>
                  <a:pt x="960863" y="597101"/>
                  <a:pt x="858644" y="572011"/>
                </a:cubicBezTo>
                <a:cubicBezTo>
                  <a:pt x="756425" y="546921"/>
                  <a:pt x="442332" y="565041"/>
                  <a:pt x="128239" y="58316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2531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41AD-A617-1B4E-B7E6-5E67C0B7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>
                <a:solidFill>
                  <a:srgbClr val="7F5F00"/>
                </a:solidFill>
                <a:latin typeface="Powderfinger Type" panose="02020709070000000403" pitchFamily="49" charset="77"/>
              </a:rPr>
              <a:t>DoH</a:t>
            </a:r>
            <a:r>
              <a:rPr lang="en-AU" dirty="0">
                <a:solidFill>
                  <a:srgbClr val="7F5F00"/>
                </a:solidFill>
                <a:latin typeface="Powderfinger Type" panose="02020709070000000403" pitchFamily="49" charset="77"/>
              </a:rPr>
              <a:t> - DNS within the Browser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CFA08A6-F0DE-4941-BEF9-3940D08C1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44" y="1548607"/>
            <a:ext cx="6676190" cy="361791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0B14F8-C393-684D-8E15-D1A945DA4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234" y="3357563"/>
            <a:ext cx="4921028" cy="30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25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41AD-A617-1B4E-B7E6-5E67C0B7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>
                <a:solidFill>
                  <a:srgbClr val="7F5F00"/>
                </a:solidFill>
                <a:latin typeface="Powderfinger Type" panose="02020709070000000403" pitchFamily="49" charset="77"/>
              </a:rPr>
              <a:t>DoH</a:t>
            </a:r>
            <a:r>
              <a:rPr lang="en-AU" dirty="0">
                <a:solidFill>
                  <a:srgbClr val="7F5F00"/>
                </a:solidFill>
                <a:latin typeface="Powderfinger Type" panose="02020709070000000403" pitchFamily="49" charset="77"/>
              </a:rPr>
              <a:t> - DNS within the Browser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3B030-46D5-F441-818C-4F95A344E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Firefox’s “Trusted Recursive Resolver”</a:t>
            </a:r>
          </a:p>
          <a:p>
            <a:r>
              <a:rPr lang="en-AU" dirty="0"/>
              <a:t>Avoids using the local DNS resolver library and local DNS infrastructure</a:t>
            </a:r>
          </a:p>
          <a:p>
            <a:r>
              <a:rPr lang="en-AU" dirty="0"/>
              <a:t>Has the browser sending its DNS queries directly to a trusted resolver over HTTPS</a:t>
            </a:r>
          </a:p>
          <a:p>
            <a:r>
              <a:rPr lang="en-AU" dirty="0"/>
              <a:t>Servers available from Cloudflare, Google, </a:t>
            </a:r>
            <a:r>
              <a:rPr lang="en-AU" dirty="0" err="1"/>
              <a:t>CleanBrowsing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2891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53220-3157-844B-8DE5-836968B75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Why </a:t>
            </a:r>
            <a:r>
              <a:rPr lang="en-AU" dirty="0" err="1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DoH</a:t>
            </a:r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3F60C-833F-B542-970F-68D9EE94A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Lives on TCP port 443</a:t>
            </a:r>
          </a:p>
          <a:p>
            <a:r>
              <a:rPr lang="en-AU" dirty="0"/>
              <a:t>DNS content denoted by “application/</a:t>
            </a:r>
            <a:r>
              <a:rPr lang="en-AU" dirty="0" err="1"/>
              <a:t>dns</a:t>
            </a:r>
            <a:r>
              <a:rPr lang="en-AU" dirty="0"/>
              <a:t>- message”, allowing a server to distinguish DNS queries within the HTML stream (which is encrypted in TLS with HTTPS)</a:t>
            </a:r>
          </a:p>
          <a:p>
            <a:pPr lvl="1"/>
            <a:r>
              <a:rPr lang="en-AU" dirty="0"/>
              <a:t>i.e. DNS queries and responses can be readily intertwined in other HTTPS traffic </a:t>
            </a:r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5927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23B35-F95B-7C44-A4F7-736198E7B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Why </a:t>
            </a:r>
            <a:r>
              <a:rPr lang="en-AU" dirty="0" err="1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DoH</a:t>
            </a:r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1C6A7-066B-C344-9C21-541A20DC9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Applications can effectively hide DNS transactions </a:t>
            </a:r>
            <a:r>
              <a:rPr lang="en-AU" b="1" dirty="0"/>
              <a:t>from the network</a:t>
            </a:r>
          </a:p>
          <a:p>
            <a:pPr lvl="1"/>
            <a:r>
              <a:rPr lang="en-AU" dirty="0"/>
              <a:t>TLS 1.3 and ESNI can remove all visible indication of the </a:t>
            </a:r>
            <a:r>
              <a:rPr lang="en-AU" dirty="0" err="1"/>
              <a:t>DoH</a:t>
            </a:r>
            <a:r>
              <a:rPr lang="en-AU" dirty="0"/>
              <a:t> server name from the network</a:t>
            </a:r>
          </a:p>
          <a:p>
            <a:pPr lvl="1"/>
            <a:r>
              <a:rPr lang="en-AU" dirty="0" err="1"/>
              <a:t>DoH</a:t>
            </a:r>
            <a:r>
              <a:rPr lang="en-AU" dirty="0"/>
              <a:t> queries and responses can use both DNS and HTML padding to disguise the payload size</a:t>
            </a:r>
          </a:p>
          <a:p>
            <a:r>
              <a:rPr lang="en-AU" dirty="0"/>
              <a:t>Applications can effectively hide DNS transactions </a:t>
            </a:r>
            <a:r>
              <a:rPr lang="en-AU" b="1" dirty="0"/>
              <a:t>from the platform</a:t>
            </a:r>
          </a:p>
          <a:p>
            <a:pPr lvl="1"/>
            <a:r>
              <a:rPr lang="en-AU" dirty="0"/>
              <a:t>No DNS query logs on the platform</a:t>
            </a:r>
          </a:p>
          <a:p>
            <a:pPr lvl="1"/>
            <a:r>
              <a:rPr lang="en-AU" dirty="0"/>
              <a:t>No cross-application spyware on the platform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38452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60233-4F5B-DD4C-B9F8-24C4A7DE7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DoH</a:t>
            </a:r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 Bypass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CFDDDA0-1C0F-7C49-B4AE-1695B8EB25C5}"/>
              </a:ext>
            </a:extLst>
          </p:cNvPr>
          <p:cNvSpPr/>
          <p:nvPr/>
        </p:nvSpPr>
        <p:spPr>
          <a:xfrm>
            <a:off x="7832408" y="3713162"/>
            <a:ext cx="1132755" cy="69452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E471C22-AB8C-2E4D-AB7D-CC8401C29579}"/>
              </a:ext>
            </a:extLst>
          </p:cNvPr>
          <p:cNvSpPr/>
          <p:nvPr/>
        </p:nvSpPr>
        <p:spPr>
          <a:xfrm flipH="1">
            <a:off x="8889567" y="4574734"/>
            <a:ext cx="1132755" cy="694526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0493D049-C5E4-1144-B2DE-1FAAF95CA762}"/>
              </a:ext>
            </a:extLst>
          </p:cNvPr>
          <p:cNvSpPr/>
          <p:nvPr/>
        </p:nvSpPr>
        <p:spPr>
          <a:xfrm flipH="1" flipV="1">
            <a:off x="9615007" y="3352919"/>
            <a:ext cx="1132755" cy="694526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36BC58E7-15AD-1B49-B6B3-4B58344C7769}"/>
              </a:ext>
            </a:extLst>
          </p:cNvPr>
          <p:cNvSpPr/>
          <p:nvPr/>
        </p:nvSpPr>
        <p:spPr>
          <a:xfrm flipH="1" flipV="1">
            <a:off x="10483156" y="4240263"/>
            <a:ext cx="1132755" cy="694526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B88F2E-8335-A04E-BB99-0906050C7D6F}"/>
              </a:ext>
            </a:extLst>
          </p:cNvPr>
          <p:cNvSpPr txBox="1"/>
          <p:nvPr/>
        </p:nvSpPr>
        <p:spPr>
          <a:xfrm>
            <a:off x="10159026" y="5131031"/>
            <a:ext cx="1876092" cy="48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AhnbergHand" pitchFamily="2" charset="0"/>
              </a:rPr>
              <a:t>DNS Authoritative Servers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1937DB-DB90-184C-9EC0-566427FF2D84}"/>
              </a:ext>
            </a:extLst>
          </p:cNvPr>
          <p:cNvGrpSpPr/>
          <p:nvPr/>
        </p:nvGrpSpPr>
        <p:grpSpPr>
          <a:xfrm>
            <a:off x="8118047" y="3867417"/>
            <a:ext cx="362717" cy="157864"/>
            <a:chOff x="6979026" y="32108"/>
            <a:chExt cx="5127808" cy="2182366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3306E549-4397-604D-AD6C-722235C5B2A7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C2F02562-23ED-B343-9810-DE4101B6A19E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1B82733E-9D45-AE44-BAA3-0759B5474D4E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DF1666A5-1D35-BC43-97A0-3532CAF7C28D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1E66707-2DAD-7E4C-B759-31E0A0B4FB66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DE4D36B-6393-4043-80CC-0B53EEA03AA7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CCCBCF23-52E0-EE4D-BB47-83B6AB7C1153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EA21BC-31DD-8A4F-AB28-ACDA878C0D5C}"/>
              </a:ext>
            </a:extLst>
          </p:cNvPr>
          <p:cNvGrpSpPr/>
          <p:nvPr/>
        </p:nvGrpSpPr>
        <p:grpSpPr>
          <a:xfrm>
            <a:off x="9897451" y="3634229"/>
            <a:ext cx="362717" cy="157864"/>
            <a:chOff x="6979026" y="32108"/>
            <a:chExt cx="5127808" cy="2182366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BDEEA07-E1AE-A54B-B0FA-11FA379B7A99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DB5CA375-95F4-6A43-AC05-C94250ECD1D0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16E3B961-FCBA-9A4B-AAF9-4A1D0BF2EF4D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B3FD0A99-B8B9-294D-8A80-BBE4EE18D9E3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968DB2B-E80E-454A-B1D8-F85088E929D1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C3A0DE35-949B-134C-B720-D031CF9A356E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775B0F6F-B7BB-BD43-BED6-C44327C6233A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4A017F-FBF4-DA44-9712-AAEDCF1C7BA1}"/>
              </a:ext>
            </a:extLst>
          </p:cNvPr>
          <p:cNvGrpSpPr/>
          <p:nvPr/>
        </p:nvGrpSpPr>
        <p:grpSpPr>
          <a:xfrm>
            <a:off x="9093227" y="4764133"/>
            <a:ext cx="362717" cy="157864"/>
            <a:chOff x="6979026" y="32108"/>
            <a:chExt cx="5127808" cy="2182366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0696BDFA-1AF6-5B4E-A8AC-A438C71BCFDA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8FFDDF32-3461-8E48-BADC-DFD6455EDB38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9A4DBA8B-8607-1640-9FD2-445D7EBF887D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AA7AB371-FC82-6648-BE0C-72A80184102D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818BBC31-D5E6-1C47-B5B2-D27B54536B11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67F450B-639D-0D4E-ABCE-4C368059B4D7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D07B877-3476-5A44-91A9-F44A9A9D062B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5D8628-241C-CE4A-97A1-9F8EE562C517}"/>
              </a:ext>
            </a:extLst>
          </p:cNvPr>
          <p:cNvGrpSpPr/>
          <p:nvPr/>
        </p:nvGrpSpPr>
        <p:grpSpPr>
          <a:xfrm>
            <a:off x="8320218" y="4095570"/>
            <a:ext cx="362717" cy="157864"/>
            <a:chOff x="6979026" y="32108"/>
            <a:chExt cx="5127808" cy="2182366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29424E4-B0FF-5147-A97E-DA97256A9FDB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677FA06B-B0BC-084E-886A-89BD74D9A927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BA20F94F-A8F5-8D46-B803-0549A7F6B68D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4975EDFF-A751-3F44-AD73-B667701DFA20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43806FF-4044-F740-865A-17958AC03AB2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759EC218-305A-014C-AA1A-79FF98615C05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0294DAC7-F445-F043-A6E8-C662E2A3E075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A176EA-C8EB-9943-B803-055C2AF447A3}"/>
              </a:ext>
            </a:extLst>
          </p:cNvPr>
          <p:cNvGrpSpPr/>
          <p:nvPr/>
        </p:nvGrpSpPr>
        <p:grpSpPr>
          <a:xfrm>
            <a:off x="9998537" y="3748306"/>
            <a:ext cx="362717" cy="157864"/>
            <a:chOff x="6979026" y="32108"/>
            <a:chExt cx="5127808" cy="218236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7E976431-D6DD-574C-BDC0-F2658E913EC4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7FBB7891-FF25-6343-9A99-6CAD06F7A83D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7FC14415-91C3-9245-A0F2-E08592F07441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9EEB9923-C222-704D-A866-7905730018F9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163A257-C5A6-FE44-9CAE-53FA9922B2E5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832016FE-C9AB-7B45-B4D1-62ACDEDBBCB2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53B26399-B561-C746-9575-C1D6FBA92DCF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70463F-7FE4-FD41-BFD0-780CAC5205D5}"/>
              </a:ext>
            </a:extLst>
          </p:cNvPr>
          <p:cNvGrpSpPr/>
          <p:nvPr/>
        </p:nvGrpSpPr>
        <p:grpSpPr>
          <a:xfrm>
            <a:off x="10051569" y="3451317"/>
            <a:ext cx="362717" cy="157864"/>
            <a:chOff x="6979026" y="32108"/>
            <a:chExt cx="5127808" cy="2182366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7BAA3E3-F6D6-8E49-8AD1-0D0DC0CB7C51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037035DE-41FB-FF43-A8CF-CC5C8AB20660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A1445DE0-C4E3-F74F-9602-998F05C0B90D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40CBDFFA-7AE0-4740-90F4-B8F63996A9C3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3FE45EB-5BE5-7B4B-B1AD-D71FAA345D60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D5AA620-9472-0C43-AB26-B0E1FAEFE04F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25E2AA8E-580C-A247-B28C-5C8CBCB516E2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D6B2FB-CA94-1B4C-8EE9-C9ECF7312DD8}"/>
              </a:ext>
            </a:extLst>
          </p:cNvPr>
          <p:cNvGrpSpPr/>
          <p:nvPr/>
        </p:nvGrpSpPr>
        <p:grpSpPr>
          <a:xfrm>
            <a:off x="10566404" y="4518261"/>
            <a:ext cx="362717" cy="157864"/>
            <a:chOff x="6979026" y="32108"/>
            <a:chExt cx="5127808" cy="218236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133CFC1-DE73-BF40-B194-7C1E3DD569A6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F27F886D-D8E0-0242-BD44-7912C83655B8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42499EDD-93B0-2B4A-8A31-9FB8DCE0020D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89F0303F-A5C2-FF4D-BD93-4CEEA9D2D413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572632C-451A-CE46-82E2-EA2631B254B1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C65F921E-05F9-DB41-83F7-2C079B134D34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8C6D3BE8-7F82-1248-BC63-778E550214C5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8230BC-2C46-5B47-BCA9-538F73E49E0B}"/>
              </a:ext>
            </a:extLst>
          </p:cNvPr>
          <p:cNvGrpSpPr/>
          <p:nvPr/>
        </p:nvGrpSpPr>
        <p:grpSpPr>
          <a:xfrm>
            <a:off x="10901880" y="4647593"/>
            <a:ext cx="362717" cy="157864"/>
            <a:chOff x="6979026" y="32108"/>
            <a:chExt cx="5127808" cy="218236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5CF9D3B-C329-EC4B-B404-FD916F6FD849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35728FBC-2F11-F64E-85CF-39139A1C8AFC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A57B4E2B-91ED-B641-87A2-B04E37FB495A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9E9DBCCE-DC7F-2748-9CC6-10A2D71BED73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20DBE7B-7573-8E48-8520-6EA6CB1E2DE1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D3911F7A-A768-AB4F-B204-8BDCBB35C75F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B9E7A24E-1C8C-4347-BCB0-20D009444F6C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8" name="Freeform 17">
            <a:extLst>
              <a:ext uri="{FF2B5EF4-FFF2-40B4-BE49-F238E27FC236}">
                <a16:creationId xmlns:a16="http://schemas.microsoft.com/office/drawing/2014/main" id="{D8CCD78C-6887-5540-BE7F-0AB8F986D2DA}"/>
              </a:ext>
            </a:extLst>
          </p:cNvPr>
          <p:cNvSpPr/>
          <p:nvPr/>
        </p:nvSpPr>
        <p:spPr>
          <a:xfrm>
            <a:off x="4317585" y="4154286"/>
            <a:ext cx="208057" cy="217095"/>
          </a:xfrm>
          <a:custGeom>
            <a:avLst/>
            <a:gdLst>
              <a:gd name="connsiteX0" fmla="*/ 164847 w 313673"/>
              <a:gd name="connsiteY0" fmla="*/ 0 h 290026"/>
              <a:gd name="connsiteX1" fmla="*/ 16930 w 313673"/>
              <a:gd name="connsiteY1" fmla="*/ 80683 h 290026"/>
              <a:gd name="connsiteX2" fmla="*/ 30377 w 313673"/>
              <a:gd name="connsiteY2" fmla="*/ 268941 h 290026"/>
              <a:gd name="connsiteX3" fmla="*/ 258977 w 313673"/>
              <a:gd name="connsiteY3" fmla="*/ 268941 h 290026"/>
              <a:gd name="connsiteX4" fmla="*/ 312765 w 313673"/>
              <a:gd name="connsiteY4" fmla="*/ 121024 h 290026"/>
              <a:gd name="connsiteX5" fmla="*/ 232083 w 313673"/>
              <a:gd name="connsiteY5" fmla="*/ 53788 h 29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3673" h="290026">
                <a:moveTo>
                  <a:pt x="164847" y="0"/>
                </a:moveTo>
                <a:cubicBezTo>
                  <a:pt x="102094" y="17930"/>
                  <a:pt x="39342" y="35860"/>
                  <a:pt x="16930" y="80683"/>
                </a:cubicBezTo>
                <a:cubicBezTo>
                  <a:pt x="-5482" y="125506"/>
                  <a:pt x="-9964" y="237565"/>
                  <a:pt x="30377" y="268941"/>
                </a:cubicBezTo>
                <a:cubicBezTo>
                  <a:pt x="70718" y="300317"/>
                  <a:pt x="211912" y="293594"/>
                  <a:pt x="258977" y="268941"/>
                </a:cubicBezTo>
                <a:cubicBezTo>
                  <a:pt x="306042" y="244288"/>
                  <a:pt x="317247" y="156883"/>
                  <a:pt x="312765" y="121024"/>
                </a:cubicBezTo>
                <a:cubicBezTo>
                  <a:pt x="308283" y="85165"/>
                  <a:pt x="270183" y="69476"/>
                  <a:pt x="232083" y="537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56C8CFE-0C64-3D4F-8526-C9936633A7E1}"/>
              </a:ext>
            </a:extLst>
          </p:cNvPr>
          <p:cNvSpPr/>
          <p:nvPr/>
        </p:nvSpPr>
        <p:spPr>
          <a:xfrm>
            <a:off x="4302057" y="4385795"/>
            <a:ext cx="222983" cy="765331"/>
          </a:xfrm>
          <a:custGeom>
            <a:avLst/>
            <a:gdLst>
              <a:gd name="connsiteX0" fmla="*/ 161364 w 336176"/>
              <a:gd name="connsiteY0" fmla="*/ 0 h 1022439"/>
              <a:gd name="connsiteX1" fmla="*/ 174811 w 336176"/>
              <a:gd name="connsiteY1" fmla="*/ 551329 h 1022439"/>
              <a:gd name="connsiteX2" fmla="*/ 336176 w 336176"/>
              <a:gd name="connsiteY2" fmla="*/ 1021976 h 1022439"/>
              <a:gd name="connsiteX3" fmla="*/ 174811 w 336176"/>
              <a:gd name="connsiteY3" fmla="*/ 645458 h 1022439"/>
              <a:gd name="connsiteX4" fmla="*/ 0 w 336176"/>
              <a:gd name="connsiteY4" fmla="*/ 995082 h 102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76" h="1022439">
                <a:moveTo>
                  <a:pt x="161364" y="0"/>
                </a:moveTo>
                <a:cubicBezTo>
                  <a:pt x="153520" y="190500"/>
                  <a:pt x="145676" y="381000"/>
                  <a:pt x="174811" y="551329"/>
                </a:cubicBezTo>
                <a:cubicBezTo>
                  <a:pt x="203946" y="721658"/>
                  <a:pt x="336176" y="1006288"/>
                  <a:pt x="336176" y="1021976"/>
                </a:cubicBezTo>
                <a:cubicBezTo>
                  <a:pt x="336176" y="1037664"/>
                  <a:pt x="230840" y="649940"/>
                  <a:pt x="174811" y="645458"/>
                </a:cubicBezTo>
                <a:cubicBezTo>
                  <a:pt x="118782" y="640976"/>
                  <a:pt x="59391" y="818029"/>
                  <a:pt x="0" y="9950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14AA9B9-3C8B-FD43-860E-8190295B1D25}"/>
              </a:ext>
            </a:extLst>
          </p:cNvPr>
          <p:cNvSpPr/>
          <p:nvPr/>
        </p:nvSpPr>
        <p:spPr>
          <a:xfrm>
            <a:off x="4168267" y="4455608"/>
            <a:ext cx="445967" cy="222089"/>
          </a:xfrm>
          <a:custGeom>
            <a:avLst/>
            <a:gdLst>
              <a:gd name="connsiteX0" fmla="*/ 0 w 672353"/>
              <a:gd name="connsiteY0" fmla="*/ 296698 h 296698"/>
              <a:gd name="connsiteX1" fmla="*/ 80682 w 672353"/>
              <a:gd name="connsiteY1" fmla="*/ 256357 h 296698"/>
              <a:gd name="connsiteX2" fmla="*/ 376517 w 672353"/>
              <a:gd name="connsiteY2" fmla="*/ 863 h 296698"/>
              <a:gd name="connsiteX3" fmla="*/ 672353 w 672353"/>
              <a:gd name="connsiteY3" fmla="*/ 189122 h 29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353" h="296698">
                <a:moveTo>
                  <a:pt x="0" y="296698"/>
                </a:moveTo>
                <a:lnTo>
                  <a:pt x="80682" y="256357"/>
                </a:lnTo>
                <a:cubicBezTo>
                  <a:pt x="143435" y="207051"/>
                  <a:pt x="277905" y="12069"/>
                  <a:pt x="376517" y="863"/>
                </a:cubicBezTo>
                <a:cubicBezTo>
                  <a:pt x="475129" y="-10343"/>
                  <a:pt x="573741" y="89389"/>
                  <a:pt x="672353" y="18912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71B532-3760-C045-B695-8733D18D5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079" y="4375864"/>
            <a:ext cx="160289" cy="362361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351E1155-90C3-5E47-9028-1C75178480C8}"/>
              </a:ext>
            </a:extLst>
          </p:cNvPr>
          <p:cNvSpPr/>
          <p:nvPr/>
        </p:nvSpPr>
        <p:spPr>
          <a:xfrm flipH="1" flipV="1">
            <a:off x="5910130" y="4757883"/>
            <a:ext cx="1132755" cy="694526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9817F35-5D25-144A-BDD9-73136D080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481" y="3033132"/>
            <a:ext cx="783640" cy="662374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9A4FB9D6-1008-B544-89F6-5680ECBE609F}"/>
              </a:ext>
            </a:extLst>
          </p:cNvPr>
          <p:cNvSpPr/>
          <p:nvPr/>
        </p:nvSpPr>
        <p:spPr>
          <a:xfrm flipH="1" flipV="1">
            <a:off x="5808353" y="3163681"/>
            <a:ext cx="1132755" cy="694526"/>
          </a:xfrm>
          <a:prstGeom prst="cloud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E68E7A6-49F7-6C47-9057-768F8230BA9F}"/>
              </a:ext>
            </a:extLst>
          </p:cNvPr>
          <p:cNvGrpSpPr/>
          <p:nvPr/>
        </p:nvGrpSpPr>
        <p:grpSpPr>
          <a:xfrm>
            <a:off x="6193372" y="3468167"/>
            <a:ext cx="362717" cy="157864"/>
            <a:chOff x="6979026" y="32108"/>
            <a:chExt cx="5127808" cy="218236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6D1BEA3-DF19-4149-B43F-C349E602B876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072062AD-1BEC-7C4B-BE9E-575DD0F8EA51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856D3932-6AA7-FB40-8829-59678658E216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80B3E78D-717F-BB4F-A5DB-8934BE0E6A42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D52DAAA-C5F1-CA49-B10F-D77FE17502CE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28B585CA-70D4-CC41-A355-665F330E0174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92E2187-3A83-EA4D-ACD1-A622B6B64AF8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460A720-C475-1640-B742-125D3480F2D6}"/>
              </a:ext>
            </a:extLst>
          </p:cNvPr>
          <p:cNvGrpSpPr/>
          <p:nvPr/>
        </p:nvGrpSpPr>
        <p:grpSpPr>
          <a:xfrm>
            <a:off x="6313636" y="5052099"/>
            <a:ext cx="362717" cy="157864"/>
            <a:chOff x="6979026" y="32108"/>
            <a:chExt cx="5127808" cy="218236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B96C107-C36D-F847-919A-04F01AB3A535}"/>
                </a:ext>
              </a:extLst>
            </p:cNvPr>
            <p:cNvGrpSpPr/>
            <p:nvPr/>
          </p:nvGrpSpPr>
          <p:grpSpPr>
            <a:xfrm>
              <a:off x="6979026" y="32108"/>
              <a:ext cx="5127808" cy="2182366"/>
              <a:chOff x="4838400" y="5849471"/>
              <a:chExt cx="1606732" cy="564776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2D52DED-4346-DC4A-95F8-C419E28A64E1}"/>
                  </a:ext>
                </a:extLst>
              </p:cNvPr>
              <p:cNvSpPr/>
              <p:nvPr/>
            </p:nvSpPr>
            <p:spPr>
              <a:xfrm>
                <a:off x="4838400" y="5930153"/>
                <a:ext cx="1243590" cy="464670"/>
              </a:xfrm>
              <a:custGeom>
                <a:avLst/>
                <a:gdLst>
                  <a:gd name="connsiteX0" fmla="*/ 2541 w 1243590"/>
                  <a:gd name="connsiteY0" fmla="*/ 161365 h 464670"/>
                  <a:gd name="connsiteX1" fmla="*/ 15988 w 1243590"/>
                  <a:gd name="connsiteY1" fmla="*/ 443753 h 464670"/>
                  <a:gd name="connsiteX2" fmla="*/ 123565 w 1243590"/>
                  <a:gd name="connsiteY2" fmla="*/ 443753 h 464670"/>
                  <a:gd name="connsiteX3" fmla="*/ 1158988 w 1243590"/>
                  <a:gd name="connsiteY3" fmla="*/ 443753 h 464670"/>
                  <a:gd name="connsiteX4" fmla="*/ 1185882 w 1243590"/>
                  <a:gd name="connsiteY4" fmla="*/ 403412 h 464670"/>
                  <a:gd name="connsiteX5" fmla="*/ 1199329 w 1243590"/>
                  <a:gd name="connsiteY5" fmla="*/ 161365 h 464670"/>
                  <a:gd name="connsiteX6" fmla="*/ 1132094 w 1243590"/>
                  <a:gd name="connsiteY6" fmla="*/ 161365 h 464670"/>
                  <a:gd name="connsiteX7" fmla="*/ 69776 w 1243590"/>
                  <a:gd name="connsiteY7" fmla="*/ 161365 h 464670"/>
                  <a:gd name="connsiteX8" fmla="*/ 594212 w 1243590"/>
                  <a:gd name="connsiteY8" fmla="*/ 0 h 4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3590" h="464670">
                    <a:moveTo>
                      <a:pt x="2541" y="161365"/>
                    </a:moveTo>
                    <a:cubicBezTo>
                      <a:pt x="-821" y="279026"/>
                      <a:pt x="-4183" y="396688"/>
                      <a:pt x="15988" y="443753"/>
                    </a:cubicBezTo>
                    <a:cubicBezTo>
                      <a:pt x="36159" y="490818"/>
                      <a:pt x="123565" y="443753"/>
                      <a:pt x="123565" y="443753"/>
                    </a:cubicBezTo>
                    <a:lnTo>
                      <a:pt x="1158988" y="443753"/>
                    </a:lnTo>
                    <a:cubicBezTo>
                      <a:pt x="1336041" y="437030"/>
                      <a:pt x="1179159" y="450477"/>
                      <a:pt x="1185882" y="403412"/>
                    </a:cubicBezTo>
                    <a:cubicBezTo>
                      <a:pt x="1192605" y="356347"/>
                      <a:pt x="1208294" y="201706"/>
                      <a:pt x="1199329" y="161365"/>
                    </a:cubicBezTo>
                    <a:cubicBezTo>
                      <a:pt x="1190364" y="121024"/>
                      <a:pt x="1132094" y="161365"/>
                      <a:pt x="1132094" y="161365"/>
                    </a:cubicBezTo>
                    <a:cubicBezTo>
                      <a:pt x="943835" y="161365"/>
                      <a:pt x="159423" y="188259"/>
                      <a:pt x="69776" y="161365"/>
                    </a:cubicBezTo>
                    <a:cubicBezTo>
                      <a:pt x="-19871" y="134471"/>
                      <a:pt x="287170" y="67235"/>
                      <a:pt x="59421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082F33BA-C283-BA42-8C0A-56E80F9302DD}"/>
                  </a:ext>
                </a:extLst>
              </p:cNvPr>
              <p:cNvSpPr/>
              <p:nvPr/>
            </p:nvSpPr>
            <p:spPr>
              <a:xfrm>
                <a:off x="5419165" y="5870331"/>
                <a:ext cx="980719" cy="167398"/>
              </a:xfrm>
              <a:custGeom>
                <a:avLst/>
                <a:gdLst>
                  <a:gd name="connsiteX0" fmla="*/ 0 w 980719"/>
                  <a:gd name="connsiteY0" fmla="*/ 19481 h 167398"/>
                  <a:gd name="connsiteX1" fmla="*/ 201706 w 980719"/>
                  <a:gd name="connsiteY1" fmla="*/ 32928 h 167398"/>
                  <a:gd name="connsiteX2" fmla="*/ 968188 w 980719"/>
                  <a:gd name="connsiteY2" fmla="*/ 6034 h 167398"/>
                  <a:gd name="connsiteX3" fmla="*/ 605117 w 980719"/>
                  <a:gd name="connsiteY3" fmla="*/ 167398 h 16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0719" h="167398">
                    <a:moveTo>
                      <a:pt x="0" y="19481"/>
                    </a:moveTo>
                    <a:cubicBezTo>
                      <a:pt x="20170" y="27325"/>
                      <a:pt x="40341" y="35169"/>
                      <a:pt x="201706" y="32928"/>
                    </a:cubicBezTo>
                    <a:cubicBezTo>
                      <a:pt x="363071" y="30687"/>
                      <a:pt x="900953" y="-16378"/>
                      <a:pt x="968188" y="6034"/>
                    </a:cubicBezTo>
                    <a:cubicBezTo>
                      <a:pt x="1035423" y="28446"/>
                      <a:pt x="820270" y="97922"/>
                      <a:pt x="605117" y="16739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229ED3A4-9807-A940-813A-C82774436BCA}"/>
                  </a:ext>
                </a:extLst>
              </p:cNvPr>
              <p:cNvSpPr/>
              <p:nvPr/>
            </p:nvSpPr>
            <p:spPr>
              <a:xfrm>
                <a:off x="6064623" y="5849471"/>
                <a:ext cx="380509" cy="564776"/>
              </a:xfrm>
              <a:custGeom>
                <a:avLst/>
                <a:gdLst>
                  <a:gd name="connsiteX0" fmla="*/ 349624 w 380509"/>
                  <a:gd name="connsiteY0" fmla="*/ 0 h 564776"/>
                  <a:gd name="connsiteX1" fmla="*/ 363071 w 380509"/>
                  <a:gd name="connsiteY1" fmla="*/ 376517 h 564776"/>
                  <a:gd name="connsiteX2" fmla="*/ 349624 w 380509"/>
                  <a:gd name="connsiteY2" fmla="*/ 376517 h 564776"/>
                  <a:gd name="connsiteX3" fmla="*/ 0 w 380509"/>
                  <a:gd name="connsiteY3" fmla="*/ 564776 h 56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509" h="564776">
                    <a:moveTo>
                      <a:pt x="349624" y="0"/>
                    </a:moveTo>
                    <a:cubicBezTo>
                      <a:pt x="356347" y="156882"/>
                      <a:pt x="363071" y="313764"/>
                      <a:pt x="363071" y="376517"/>
                    </a:cubicBezTo>
                    <a:cubicBezTo>
                      <a:pt x="363071" y="439270"/>
                      <a:pt x="410136" y="345141"/>
                      <a:pt x="349624" y="376517"/>
                    </a:cubicBezTo>
                    <a:cubicBezTo>
                      <a:pt x="289112" y="407894"/>
                      <a:pt x="144556" y="486335"/>
                      <a:pt x="0" y="56477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D2C8DE6-2616-C049-B0D1-881A08BACE1C}"/>
                </a:ext>
              </a:extLst>
            </p:cNvPr>
            <p:cNvSpPr/>
            <p:nvPr/>
          </p:nvSpPr>
          <p:spPr>
            <a:xfrm>
              <a:off x="7046432" y="1123291"/>
              <a:ext cx="3630533" cy="85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3DE6615-FCD3-2D45-BD76-8EF87C7A7D64}"/>
                </a:ext>
              </a:extLst>
            </p:cNvPr>
            <p:cNvSpPr/>
            <p:nvPr/>
          </p:nvSpPr>
          <p:spPr>
            <a:xfrm>
              <a:off x="10838329" y="389402"/>
              <a:ext cx="1124099" cy="1637455"/>
            </a:xfrm>
            <a:custGeom>
              <a:avLst/>
              <a:gdLst>
                <a:gd name="connsiteX0" fmla="*/ 13447 w 1230782"/>
                <a:gd name="connsiteY0" fmla="*/ 565339 h 1637455"/>
                <a:gd name="connsiteX1" fmla="*/ 26895 w 1230782"/>
                <a:gd name="connsiteY1" fmla="*/ 1533527 h 1637455"/>
                <a:gd name="connsiteX2" fmla="*/ 121024 w 1230782"/>
                <a:gd name="connsiteY2" fmla="*/ 1560422 h 1637455"/>
                <a:gd name="connsiteX3" fmla="*/ 1062318 w 1230782"/>
                <a:gd name="connsiteY3" fmla="*/ 1089774 h 1637455"/>
                <a:gd name="connsiteX4" fmla="*/ 1129553 w 1230782"/>
                <a:gd name="connsiteY4" fmla="*/ 27457 h 1637455"/>
                <a:gd name="connsiteX5" fmla="*/ 0 w 1230782"/>
                <a:gd name="connsiteY5" fmla="*/ 417422 h 163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82" h="1637455">
                  <a:moveTo>
                    <a:pt x="13447" y="565339"/>
                  </a:moveTo>
                  <a:cubicBezTo>
                    <a:pt x="11206" y="966509"/>
                    <a:pt x="8966" y="1367680"/>
                    <a:pt x="26895" y="1533527"/>
                  </a:cubicBezTo>
                  <a:cubicBezTo>
                    <a:pt x="44824" y="1699374"/>
                    <a:pt x="-51547" y="1634381"/>
                    <a:pt x="121024" y="1560422"/>
                  </a:cubicBezTo>
                  <a:cubicBezTo>
                    <a:pt x="293595" y="1486463"/>
                    <a:pt x="894230" y="1345268"/>
                    <a:pt x="1062318" y="1089774"/>
                  </a:cubicBezTo>
                  <a:cubicBezTo>
                    <a:pt x="1230406" y="834280"/>
                    <a:pt x="1306606" y="139516"/>
                    <a:pt x="1129553" y="27457"/>
                  </a:cubicBezTo>
                  <a:cubicBezTo>
                    <a:pt x="952500" y="-84602"/>
                    <a:pt x="476250" y="166410"/>
                    <a:pt x="0" y="4174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DEEC81D-FA1D-8843-B670-550F145C8425}"/>
                </a:ext>
              </a:extLst>
            </p:cNvPr>
            <p:cNvSpPr/>
            <p:nvPr/>
          </p:nvSpPr>
          <p:spPr>
            <a:xfrm>
              <a:off x="7155517" y="181815"/>
              <a:ext cx="4566206" cy="772926"/>
            </a:xfrm>
            <a:custGeom>
              <a:avLst/>
              <a:gdLst>
                <a:gd name="connsiteX0" fmla="*/ 1854012 w 4566206"/>
                <a:gd name="connsiteY0" fmla="*/ 181256 h 772926"/>
                <a:gd name="connsiteX1" fmla="*/ 119342 w 4566206"/>
                <a:gd name="connsiteY1" fmla="*/ 678797 h 772926"/>
                <a:gd name="connsiteX2" fmla="*/ 173130 w 4566206"/>
                <a:gd name="connsiteY2" fmla="*/ 732585 h 772926"/>
                <a:gd name="connsiteX3" fmla="*/ 347942 w 4566206"/>
                <a:gd name="connsiteY3" fmla="*/ 705691 h 772926"/>
                <a:gd name="connsiteX4" fmla="*/ 415177 w 4566206"/>
                <a:gd name="connsiteY4" fmla="*/ 772926 h 772926"/>
                <a:gd name="connsiteX5" fmla="*/ 2795307 w 4566206"/>
                <a:gd name="connsiteY5" fmla="*/ 746032 h 772926"/>
                <a:gd name="connsiteX6" fmla="*/ 3252507 w 4566206"/>
                <a:gd name="connsiteY6" fmla="*/ 732585 h 772926"/>
                <a:gd name="connsiteX7" fmla="*/ 3521448 w 4566206"/>
                <a:gd name="connsiteY7" fmla="*/ 530879 h 772926"/>
                <a:gd name="connsiteX8" fmla="*/ 4449295 w 4566206"/>
                <a:gd name="connsiteY8" fmla="*/ 140914 h 772926"/>
                <a:gd name="connsiteX9" fmla="*/ 4489636 w 4566206"/>
                <a:gd name="connsiteY9" fmla="*/ 6444 h 772926"/>
                <a:gd name="connsiteX10" fmla="*/ 3871071 w 4566206"/>
                <a:gd name="connsiteY10" fmla="*/ 19891 h 772926"/>
                <a:gd name="connsiteX11" fmla="*/ 1840565 w 4566206"/>
                <a:gd name="connsiteY11" fmla="*/ 127467 h 77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6206" h="772926">
                  <a:moveTo>
                    <a:pt x="1854012" y="181256"/>
                  </a:moveTo>
                  <a:lnTo>
                    <a:pt x="119342" y="678797"/>
                  </a:lnTo>
                  <a:cubicBezTo>
                    <a:pt x="-160805" y="770685"/>
                    <a:pt x="135030" y="728103"/>
                    <a:pt x="173130" y="732585"/>
                  </a:cubicBezTo>
                  <a:cubicBezTo>
                    <a:pt x="211230" y="737067"/>
                    <a:pt x="307601" y="698968"/>
                    <a:pt x="347942" y="705691"/>
                  </a:cubicBezTo>
                  <a:cubicBezTo>
                    <a:pt x="388283" y="712414"/>
                    <a:pt x="415177" y="772926"/>
                    <a:pt x="415177" y="772926"/>
                  </a:cubicBezTo>
                  <a:lnTo>
                    <a:pt x="2795307" y="746032"/>
                  </a:lnTo>
                  <a:cubicBezTo>
                    <a:pt x="3268195" y="739309"/>
                    <a:pt x="3131484" y="768444"/>
                    <a:pt x="3252507" y="732585"/>
                  </a:cubicBezTo>
                  <a:cubicBezTo>
                    <a:pt x="3373531" y="696726"/>
                    <a:pt x="3321983" y="629491"/>
                    <a:pt x="3521448" y="530879"/>
                  </a:cubicBezTo>
                  <a:cubicBezTo>
                    <a:pt x="3720913" y="432267"/>
                    <a:pt x="4287930" y="228320"/>
                    <a:pt x="4449295" y="140914"/>
                  </a:cubicBezTo>
                  <a:cubicBezTo>
                    <a:pt x="4610660" y="53508"/>
                    <a:pt x="4586007" y="26614"/>
                    <a:pt x="4489636" y="6444"/>
                  </a:cubicBezTo>
                  <a:cubicBezTo>
                    <a:pt x="4393265" y="-13726"/>
                    <a:pt x="3871071" y="19891"/>
                    <a:pt x="3871071" y="19891"/>
                  </a:cubicBezTo>
                  <a:lnTo>
                    <a:pt x="1840565" y="127467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98B0EDBF-00C9-B044-B557-DBF3F0FAD539}"/>
              </a:ext>
            </a:extLst>
          </p:cNvPr>
          <p:cNvSpPr/>
          <p:nvPr/>
        </p:nvSpPr>
        <p:spPr>
          <a:xfrm>
            <a:off x="10599012" y="4676128"/>
            <a:ext cx="151722" cy="444455"/>
          </a:xfrm>
          <a:custGeom>
            <a:avLst/>
            <a:gdLst>
              <a:gd name="connsiteX0" fmla="*/ 13588 w 228741"/>
              <a:gd name="connsiteY0" fmla="*/ 593767 h 593767"/>
              <a:gd name="connsiteX1" fmla="*/ 27035 w 228741"/>
              <a:gd name="connsiteY1" fmla="*/ 472743 h 593767"/>
              <a:gd name="connsiteX2" fmla="*/ 53929 w 228741"/>
              <a:gd name="connsiteY2" fmla="*/ 297932 h 593767"/>
              <a:gd name="connsiteX3" fmla="*/ 107718 w 228741"/>
              <a:gd name="connsiteY3" fmla="*/ 96226 h 593767"/>
              <a:gd name="connsiteX4" fmla="*/ 141 w 228741"/>
              <a:gd name="connsiteY4" fmla="*/ 230696 h 593767"/>
              <a:gd name="connsiteX5" fmla="*/ 134612 w 228741"/>
              <a:gd name="connsiteY5" fmla="*/ 2096 h 593767"/>
              <a:gd name="connsiteX6" fmla="*/ 228741 w 228741"/>
              <a:gd name="connsiteY6" fmla="*/ 136567 h 59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741" h="593767">
                <a:moveTo>
                  <a:pt x="13588" y="593767"/>
                </a:moveTo>
                <a:cubicBezTo>
                  <a:pt x="16950" y="557908"/>
                  <a:pt x="20312" y="522049"/>
                  <a:pt x="27035" y="472743"/>
                </a:cubicBezTo>
                <a:cubicBezTo>
                  <a:pt x="33758" y="423437"/>
                  <a:pt x="40482" y="360685"/>
                  <a:pt x="53929" y="297932"/>
                </a:cubicBezTo>
                <a:cubicBezTo>
                  <a:pt x="67376" y="235179"/>
                  <a:pt x="116683" y="107432"/>
                  <a:pt x="107718" y="96226"/>
                </a:cubicBezTo>
                <a:cubicBezTo>
                  <a:pt x="98753" y="85020"/>
                  <a:pt x="-4341" y="246384"/>
                  <a:pt x="141" y="230696"/>
                </a:cubicBezTo>
                <a:cubicBezTo>
                  <a:pt x="4623" y="215008"/>
                  <a:pt x="96512" y="17784"/>
                  <a:pt x="134612" y="2096"/>
                </a:cubicBezTo>
                <a:cubicBezTo>
                  <a:pt x="172712" y="-13592"/>
                  <a:pt x="200726" y="61487"/>
                  <a:pt x="228741" y="13656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45C45627-EDBD-5D47-939A-3D856CC56636}"/>
              </a:ext>
            </a:extLst>
          </p:cNvPr>
          <p:cNvSpPr/>
          <p:nvPr/>
        </p:nvSpPr>
        <p:spPr>
          <a:xfrm>
            <a:off x="10124862" y="3993743"/>
            <a:ext cx="367211" cy="1135904"/>
          </a:xfrm>
          <a:custGeom>
            <a:avLst/>
            <a:gdLst>
              <a:gd name="connsiteX0" fmla="*/ 553618 w 553618"/>
              <a:gd name="connsiteY0" fmla="*/ 1491947 h 1517503"/>
              <a:gd name="connsiteX1" fmla="*/ 446042 w 553618"/>
              <a:gd name="connsiteY1" fmla="*/ 1317135 h 1517503"/>
              <a:gd name="connsiteX2" fmla="*/ 109866 w 553618"/>
              <a:gd name="connsiteY2" fmla="*/ 12770 h 1517503"/>
              <a:gd name="connsiteX3" fmla="*/ 2289 w 553618"/>
              <a:gd name="connsiteY3" fmla="*/ 617888 h 1517503"/>
              <a:gd name="connsiteX4" fmla="*/ 190548 w 553618"/>
              <a:gd name="connsiteY4" fmla="*/ 26217 h 1517503"/>
              <a:gd name="connsiteX5" fmla="*/ 553618 w 553618"/>
              <a:gd name="connsiteY5" fmla="*/ 429629 h 151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618" h="1517503">
                <a:moveTo>
                  <a:pt x="553618" y="1491947"/>
                </a:moveTo>
                <a:cubicBezTo>
                  <a:pt x="536809" y="1527806"/>
                  <a:pt x="520001" y="1563665"/>
                  <a:pt x="446042" y="1317135"/>
                </a:cubicBezTo>
                <a:cubicBezTo>
                  <a:pt x="372083" y="1070605"/>
                  <a:pt x="183825" y="129311"/>
                  <a:pt x="109866" y="12770"/>
                </a:cubicBezTo>
                <a:cubicBezTo>
                  <a:pt x="35907" y="-103771"/>
                  <a:pt x="-11158" y="615647"/>
                  <a:pt x="2289" y="617888"/>
                </a:cubicBezTo>
                <a:cubicBezTo>
                  <a:pt x="15736" y="620129"/>
                  <a:pt x="98660" y="57593"/>
                  <a:pt x="190548" y="26217"/>
                </a:cubicBezTo>
                <a:cubicBezTo>
                  <a:pt x="282436" y="-5160"/>
                  <a:pt x="418027" y="212234"/>
                  <a:pt x="553618" y="4296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57E4878C-8475-9944-BF5A-142FDA415ECA}"/>
              </a:ext>
            </a:extLst>
          </p:cNvPr>
          <p:cNvSpPr/>
          <p:nvPr/>
        </p:nvSpPr>
        <p:spPr>
          <a:xfrm>
            <a:off x="8684680" y="4143495"/>
            <a:ext cx="1673604" cy="987153"/>
          </a:xfrm>
          <a:custGeom>
            <a:avLst/>
            <a:gdLst>
              <a:gd name="connsiteX0" fmla="*/ 2523176 w 2523176"/>
              <a:gd name="connsiteY0" fmla="*/ 1318781 h 1318781"/>
              <a:gd name="connsiteX1" fmla="*/ 2052529 w 2523176"/>
              <a:gd name="connsiteY1" fmla="*/ 1090181 h 1318781"/>
              <a:gd name="connsiteX2" fmla="*/ 237176 w 2523176"/>
              <a:gd name="connsiteY2" fmla="*/ 175781 h 1318781"/>
              <a:gd name="connsiteX3" fmla="*/ 613693 w 2523176"/>
              <a:gd name="connsiteY3" fmla="*/ 14416 h 1318781"/>
              <a:gd name="connsiteX4" fmla="*/ 22023 w 2523176"/>
              <a:gd name="connsiteY4" fmla="*/ 41310 h 1318781"/>
              <a:gd name="connsiteX5" fmla="*/ 183387 w 2523176"/>
              <a:gd name="connsiteY5" fmla="*/ 310252 h 13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3176" h="1318781">
                <a:moveTo>
                  <a:pt x="2523176" y="1318781"/>
                </a:moveTo>
                <a:cubicBezTo>
                  <a:pt x="2478352" y="1299731"/>
                  <a:pt x="2052529" y="1090181"/>
                  <a:pt x="2052529" y="1090181"/>
                </a:cubicBezTo>
                <a:cubicBezTo>
                  <a:pt x="1671529" y="899681"/>
                  <a:pt x="476982" y="355075"/>
                  <a:pt x="237176" y="175781"/>
                </a:cubicBezTo>
                <a:cubicBezTo>
                  <a:pt x="-2630" y="-3513"/>
                  <a:pt x="649552" y="36828"/>
                  <a:pt x="613693" y="14416"/>
                </a:cubicBezTo>
                <a:cubicBezTo>
                  <a:pt x="577834" y="-7996"/>
                  <a:pt x="93741" y="-7996"/>
                  <a:pt x="22023" y="41310"/>
                </a:cubicBezTo>
                <a:cubicBezTo>
                  <a:pt x="-49695" y="90616"/>
                  <a:pt x="66846" y="200434"/>
                  <a:pt x="183387" y="31025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1E287F1A-5EDB-6143-AE56-0C5D6ADD98A5}"/>
              </a:ext>
            </a:extLst>
          </p:cNvPr>
          <p:cNvSpPr/>
          <p:nvPr/>
        </p:nvSpPr>
        <p:spPr>
          <a:xfrm>
            <a:off x="9504486" y="4898964"/>
            <a:ext cx="791362" cy="241750"/>
          </a:xfrm>
          <a:custGeom>
            <a:avLst/>
            <a:gdLst>
              <a:gd name="connsiteX0" fmla="*/ 1193082 w 1193082"/>
              <a:gd name="connsiteY0" fmla="*/ 322964 h 322964"/>
              <a:gd name="connsiteX1" fmla="*/ 910694 w 1193082"/>
              <a:gd name="connsiteY1" fmla="*/ 242282 h 322964"/>
              <a:gd name="connsiteX2" fmla="*/ 9741 w 1193082"/>
              <a:gd name="connsiteY2" fmla="*/ 67470 h 322964"/>
              <a:gd name="connsiteX3" fmla="*/ 655200 w 1193082"/>
              <a:gd name="connsiteY3" fmla="*/ 235 h 322964"/>
              <a:gd name="connsiteX4" fmla="*/ 23188 w 1193082"/>
              <a:gd name="connsiteY4" fmla="*/ 54023 h 322964"/>
              <a:gd name="connsiteX5" fmla="*/ 198000 w 1193082"/>
              <a:gd name="connsiteY5" fmla="*/ 255729 h 32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3082" h="322964">
                <a:moveTo>
                  <a:pt x="1193082" y="322964"/>
                </a:moveTo>
                <a:cubicBezTo>
                  <a:pt x="1150499" y="303914"/>
                  <a:pt x="1107917" y="284864"/>
                  <a:pt x="910694" y="242282"/>
                </a:cubicBezTo>
                <a:cubicBezTo>
                  <a:pt x="713471" y="199700"/>
                  <a:pt x="52323" y="107811"/>
                  <a:pt x="9741" y="67470"/>
                </a:cubicBezTo>
                <a:cubicBezTo>
                  <a:pt x="-32841" y="27129"/>
                  <a:pt x="652959" y="2476"/>
                  <a:pt x="655200" y="235"/>
                </a:cubicBezTo>
                <a:cubicBezTo>
                  <a:pt x="657441" y="-2006"/>
                  <a:pt x="99388" y="11441"/>
                  <a:pt x="23188" y="54023"/>
                </a:cubicBezTo>
                <a:cubicBezTo>
                  <a:pt x="-53012" y="96605"/>
                  <a:pt x="72494" y="176167"/>
                  <a:pt x="198000" y="25572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3661BC-0EB4-174F-A047-EFEEBC3BDDCE}"/>
              </a:ext>
            </a:extLst>
          </p:cNvPr>
          <p:cNvSpPr txBox="1"/>
          <p:nvPr/>
        </p:nvSpPr>
        <p:spPr>
          <a:xfrm>
            <a:off x="6505764" y="5542591"/>
            <a:ext cx="1876092" cy="48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AhnbergHand" pitchFamily="2" charset="0"/>
              </a:rPr>
              <a:t>ISP-operated Recursive Resolvers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3ED593-6847-254A-8CC7-0874ABA0E0CC}"/>
              </a:ext>
            </a:extLst>
          </p:cNvPr>
          <p:cNvSpPr txBox="1"/>
          <p:nvPr/>
        </p:nvSpPr>
        <p:spPr>
          <a:xfrm>
            <a:off x="4086922" y="5669327"/>
            <a:ext cx="1876092" cy="48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AhnbergHand" pitchFamily="2" charset="0"/>
              </a:rPr>
              <a:t>Platform Stub DNS libraries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A7E85C8E-0112-354B-97DB-5719023D7423}"/>
              </a:ext>
            </a:extLst>
          </p:cNvPr>
          <p:cNvSpPr/>
          <p:nvPr/>
        </p:nvSpPr>
        <p:spPr>
          <a:xfrm>
            <a:off x="4855055" y="4657565"/>
            <a:ext cx="1311142" cy="473083"/>
          </a:xfrm>
          <a:custGeom>
            <a:avLst/>
            <a:gdLst>
              <a:gd name="connsiteX0" fmla="*/ 0 w 1976718"/>
              <a:gd name="connsiteY0" fmla="*/ 0 h 632012"/>
              <a:gd name="connsiteX1" fmla="*/ 1976718 w 1976718"/>
              <a:gd name="connsiteY1" fmla="*/ 632012 h 63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6718" h="632012">
                <a:moveTo>
                  <a:pt x="0" y="0"/>
                </a:moveTo>
                <a:lnTo>
                  <a:pt x="1976718" y="63201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1C984598-0AFC-164A-BE6C-0C01CC5D89A0}"/>
              </a:ext>
            </a:extLst>
          </p:cNvPr>
          <p:cNvSpPr/>
          <p:nvPr/>
        </p:nvSpPr>
        <p:spPr>
          <a:xfrm>
            <a:off x="5162804" y="3499858"/>
            <a:ext cx="842845" cy="80689"/>
          </a:xfrm>
          <a:custGeom>
            <a:avLst/>
            <a:gdLst>
              <a:gd name="connsiteX0" fmla="*/ 20122 w 1270699"/>
              <a:gd name="connsiteY0" fmla="*/ 219 h 107796"/>
              <a:gd name="connsiteX1" fmla="*/ 87358 w 1270699"/>
              <a:gd name="connsiteY1" fmla="*/ 13666 h 107796"/>
              <a:gd name="connsiteX2" fmla="*/ 1270699 w 1270699"/>
              <a:gd name="connsiteY2" fmla="*/ 107796 h 10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699" h="107796">
                <a:moveTo>
                  <a:pt x="20122" y="219"/>
                </a:moveTo>
                <a:cubicBezTo>
                  <a:pt x="-50475" y="-2022"/>
                  <a:pt x="87358" y="13666"/>
                  <a:pt x="87358" y="13666"/>
                </a:cubicBezTo>
                <a:lnTo>
                  <a:pt x="1270699" y="10779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4A1F37D-FC4A-2248-A878-38039EEEF81A}"/>
              </a:ext>
            </a:extLst>
          </p:cNvPr>
          <p:cNvSpPr/>
          <p:nvPr/>
        </p:nvSpPr>
        <p:spPr>
          <a:xfrm>
            <a:off x="6846989" y="4700929"/>
            <a:ext cx="642516" cy="339129"/>
          </a:xfrm>
          <a:custGeom>
            <a:avLst/>
            <a:gdLst>
              <a:gd name="connsiteX0" fmla="*/ 9041 w 968677"/>
              <a:gd name="connsiteY0" fmla="*/ 453057 h 453057"/>
              <a:gd name="connsiteX1" fmla="*/ 116618 w 968677"/>
              <a:gd name="connsiteY1" fmla="*/ 385822 h 453057"/>
              <a:gd name="connsiteX2" fmla="*/ 829312 w 968677"/>
              <a:gd name="connsiteY2" fmla="*/ 49646 h 453057"/>
              <a:gd name="connsiteX3" fmla="*/ 694841 w 968677"/>
              <a:gd name="connsiteY3" fmla="*/ 22752 h 453057"/>
              <a:gd name="connsiteX4" fmla="*/ 963783 w 968677"/>
              <a:gd name="connsiteY4" fmla="*/ 9304 h 453057"/>
              <a:gd name="connsiteX5" fmla="*/ 842759 w 968677"/>
              <a:gd name="connsiteY5" fmla="*/ 170669 h 453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8677" h="453057">
                <a:moveTo>
                  <a:pt x="9041" y="453057"/>
                </a:moveTo>
                <a:cubicBezTo>
                  <a:pt x="-5527" y="453057"/>
                  <a:pt x="-20094" y="453057"/>
                  <a:pt x="116618" y="385822"/>
                </a:cubicBezTo>
                <a:cubicBezTo>
                  <a:pt x="253330" y="318587"/>
                  <a:pt x="732942" y="110158"/>
                  <a:pt x="829312" y="49646"/>
                </a:cubicBezTo>
                <a:cubicBezTo>
                  <a:pt x="925682" y="-10866"/>
                  <a:pt x="672429" y="29476"/>
                  <a:pt x="694841" y="22752"/>
                </a:cubicBezTo>
                <a:cubicBezTo>
                  <a:pt x="717253" y="16028"/>
                  <a:pt x="939130" y="-15349"/>
                  <a:pt x="963783" y="9304"/>
                </a:cubicBezTo>
                <a:cubicBezTo>
                  <a:pt x="988436" y="33957"/>
                  <a:pt x="915597" y="102313"/>
                  <a:pt x="842759" y="17066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314E8A4F-FEE7-BA49-8784-585BDEA7CF28}"/>
              </a:ext>
            </a:extLst>
          </p:cNvPr>
          <p:cNvSpPr/>
          <p:nvPr/>
        </p:nvSpPr>
        <p:spPr>
          <a:xfrm>
            <a:off x="6861905" y="4899140"/>
            <a:ext cx="735333" cy="161049"/>
          </a:xfrm>
          <a:custGeom>
            <a:avLst/>
            <a:gdLst>
              <a:gd name="connsiteX0" fmla="*/ 0 w 1108611"/>
              <a:gd name="connsiteY0" fmla="*/ 147917 h 215153"/>
              <a:gd name="connsiteX1" fmla="*/ 255494 w 1108611"/>
              <a:gd name="connsiteY1" fmla="*/ 134470 h 215153"/>
              <a:gd name="connsiteX2" fmla="*/ 1089211 w 1108611"/>
              <a:gd name="connsiteY2" fmla="*/ 67235 h 215153"/>
              <a:gd name="connsiteX3" fmla="*/ 860611 w 1108611"/>
              <a:gd name="connsiteY3" fmla="*/ 0 h 215153"/>
              <a:gd name="connsiteX4" fmla="*/ 1062317 w 1108611"/>
              <a:gd name="connsiteY4" fmla="*/ 67235 h 215153"/>
              <a:gd name="connsiteX5" fmla="*/ 941294 w 1108611"/>
              <a:gd name="connsiteY5" fmla="*/ 215153 h 215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8611" h="215153">
                <a:moveTo>
                  <a:pt x="0" y="147917"/>
                </a:moveTo>
                <a:lnTo>
                  <a:pt x="255494" y="134470"/>
                </a:lnTo>
                <a:cubicBezTo>
                  <a:pt x="437029" y="121023"/>
                  <a:pt x="988358" y="89647"/>
                  <a:pt x="1089211" y="67235"/>
                </a:cubicBezTo>
                <a:cubicBezTo>
                  <a:pt x="1190064" y="44823"/>
                  <a:pt x="865093" y="0"/>
                  <a:pt x="860611" y="0"/>
                </a:cubicBezTo>
                <a:cubicBezTo>
                  <a:pt x="856129" y="0"/>
                  <a:pt x="1048870" y="31376"/>
                  <a:pt x="1062317" y="67235"/>
                </a:cubicBezTo>
                <a:cubicBezTo>
                  <a:pt x="1075764" y="103094"/>
                  <a:pt x="1008529" y="159123"/>
                  <a:pt x="941294" y="21515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EF675FE5-8972-3946-B3BC-0EBABDE51C7D}"/>
              </a:ext>
            </a:extLst>
          </p:cNvPr>
          <p:cNvSpPr/>
          <p:nvPr/>
        </p:nvSpPr>
        <p:spPr>
          <a:xfrm>
            <a:off x="6897583" y="5050123"/>
            <a:ext cx="672419" cy="312033"/>
          </a:xfrm>
          <a:custGeom>
            <a:avLst/>
            <a:gdLst>
              <a:gd name="connsiteX0" fmla="*/ 0 w 1013759"/>
              <a:gd name="connsiteY0" fmla="*/ 0 h 416859"/>
              <a:gd name="connsiteX1" fmla="*/ 215153 w 1013759"/>
              <a:gd name="connsiteY1" fmla="*/ 134471 h 416859"/>
              <a:gd name="connsiteX2" fmla="*/ 995082 w 1013759"/>
              <a:gd name="connsiteY2" fmla="*/ 268942 h 416859"/>
              <a:gd name="connsiteX3" fmla="*/ 779929 w 1013759"/>
              <a:gd name="connsiteY3" fmla="*/ 174812 h 416859"/>
              <a:gd name="connsiteX4" fmla="*/ 887506 w 1013759"/>
              <a:gd name="connsiteY4" fmla="*/ 322730 h 416859"/>
              <a:gd name="connsiteX5" fmla="*/ 712694 w 1013759"/>
              <a:gd name="connsiteY5" fmla="*/ 416859 h 41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3759" h="416859">
                <a:moveTo>
                  <a:pt x="0" y="0"/>
                </a:moveTo>
                <a:cubicBezTo>
                  <a:pt x="24653" y="44823"/>
                  <a:pt x="49306" y="89647"/>
                  <a:pt x="215153" y="134471"/>
                </a:cubicBezTo>
                <a:cubicBezTo>
                  <a:pt x="381000" y="179295"/>
                  <a:pt x="900953" y="262218"/>
                  <a:pt x="995082" y="268942"/>
                </a:cubicBezTo>
                <a:cubicBezTo>
                  <a:pt x="1089211" y="275666"/>
                  <a:pt x="797858" y="165847"/>
                  <a:pt x="779929" y="174812"/>
                </a:cubicBezTo>
                <a:cubicBezTo>
                  <a:pt x="762000" y="183777"/>
                  <a:pt x="898712" y="282389"/>
                  <a:pt x="887506" y="322730"/>
                </a:cubicBezTo>
                <a:cubicBezTo>
                  <a:pt x="876300" y="363071"/>
                  <a:pt x="794497" y="389965"/>
                  <a:pt x="712694" y="41685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38DFE5F2-36E2-EE40-A38F-F4DE4BBA86B0}"/>
              </a:ext>
            </a:extLst>
          </p:cNvPr>
          <p:cNvGrpSpPr/>
          <p:nvPr/>
        </p:nvGrpSpPr>
        <p:grpSpPr>
          <a:xfrm rot="3196477">
            <a:off x="7244646" y="2230063"/>
            <a:ext cx="750249" cy="661227"/>
            <a:chOff x="7328272" y="1712394"/>
            <a:chExt cx="750249" cy="661227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343110B-0607-994C-87F9-7AFD77875CCB}"/>
                </a:ext>
              </a:extLst>
            </p:cNvPr>
            <p:cNvSpPr/>
            <p:nvPr/>
          </p:nvSpPr>
          <p:spPr>
            <a:xfrm>
              <a:off x="7328272" y="1712394"/>
              <a:ext cx="642516" cy="339129"/>
            </a:xfrm>
            <a:custGeom>
              <a:avLst/>
              <a:gdLst>
                <a:gd name="connsiteX0" fmla="*/ 9041 w 968677"/>
                <a:gd name="connsiteY0" fmla="*/ 453057 h 453057"/>
                <a:gd name="connsiteX1" fmla="*/ 116618 w 968677"/>
                <a:gd name="connsiteY1" fmla="*/ 385822 h 453057"/>
                <a:gd name="connsiteX2" fmla="*/ 829312 w 968677"/>
                <a:gd name="connsiteY2" fmla="*/ 49646 h 453057"/>
                <a:gd name="connsiteX3" fmla="*/ 694841 w 968677"/>
                <a:gd name="connsiteY3" fmla="*/ 22752 h 453057"/>
                <a:gd name="connsiteX4" fmla="*/ 963783 w 968677"/>
                <a:gd name="connsiteY4" fmla="*/ 9304 h 453057"/>
                <a:gd name="connsiteX5" fmla="*/ 842759 w 968677"/>
                <a:gd name="connsiteY5" fmla="*/ 170669 h 453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8677" h="453057">
                  <a:moveTo>
                    <a:pt x="9041" y="453057"/>
                  </a:moveTo>
                  <a:cubicBezTo>
                    <a:pt x="-5527" y="453057"/>
                    <a:pt x="-20094" y="453057"/>
                    <a:pt x="116618" y="385822"/>
                  </a:cubicBezTo>
                  <a:cubicBezTo>
                    <a:pt x="253330" y="318587"/>
                    <a:pt x="732942" y="110158"/>
                    <a:pt x="829312" y="49646"/>
                  </a:cubicBezTo>
                  <a:cubicBezTo>
                    <a:pt x="925682" y="-10866"/>
                    <a:pt x="672429" y="29476"/>
                    <a:pt x="694841" y="22752"/>
                  </a:cubicBezTo>
                  <a:cubicBezTo>
                    <a:pt x="717253" y="16028"/>
                    <a:pt x="939130" y="-15349"/>
                    <a:pt x="963783" y="9304"/>
                  </a:cubicBezTo>
                  <a:cubicBezTo>
                    <a:pt x="988436" y="33957"/>
                    <a:pt x="915597" y="102313"/>
                    <a:pt x="842759" y="17066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BD43EBC-1BC7-E944-80BA-4832927C924A}"/>
                </a:ext>
              </a:extLst>
            </p:cNvPr>
            <p:cNvSpPr/>
            <p:nvPr/>
          </p:nvSpPr>
          <p:spPr>
            <a:xfrm>
              <a:off x="7343188" y="1910605"/>
              <a:ext cx="735333" cy="161049"/>
            </a:xfrm>
            <a:custGeom>
              <a:avLst/>
              <a:gdLst>
                <a:gd name="connsiteX0" fmla="*/ 0 w 1108611"/>
                <a:gd name="connsiteY0" fmla="*/ 147917 h 215153"/>
                <a:gd name="connsiteX1" fmla="*/ 255494 w 1108611"/>
                <a:gd name="connsiteY1" fmla="*/ 134470 h 215153"/>
                <a:gd name="connsiteX2" fmla="*/ 1089211 w 1108611"/>
                <a:gd name="connsiteY2" fmla="*/ 67235 h 215153"/>
                <a:gd name="connsiteX3" fmla="*/ 860611 w 1108611"/>
                <a:gd name="connsiteY3" fmla="*/ 0 h 215153"/>
                <a:gd name="connsiteX4" fmla="*/ 1062317 w 1108611"/>
                <a:gd name="connsiteY4" fmla="*/ 67235 h 215153"/>
                <a:gd name="connsiteX5" fmla="*/ 941294 w 1108611"/>
                <a:gd name="connsiteY5" fmla="*/ 215153 h 21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8611" h="215153">
                  <a:moveTo>
                    <a:pt x="0" y="147917"/>
                  </a:moveTo>
                  <a:lnTo>
                    <a:pt x="255494" y="134470"/>
                  </a:lnTo>
                  <a:cubicBezTo>
                    <a:pt x="437029" y="121023"/>
                    <a:pt x="988358" y="89647"/>
                    <a:pt x="1089211" y="67235"/>
                  </a:cubicBezTo>
                  <a:cubicBezTo>
                    <a:pt x="1190064" y="44823"/>
                    <a:pt x="865093" y="0"/>
                    <a:pt x="860611" y="0"/>
                  </a:cubicBezTo>
                  <a:cubicBezTo>
                    <a:pt x="856129" y="0"/>
                    <a:pt x="1048870" y="31376"/>
                    <a:pt x="1062317" y="67235"/>
                  </a:cubicBezTo>
                  <a:cubicBezTo>
                    <a:pt x="1075764" y="103094"/>
                    <a:pt x="1008529" y="159123"/>
                    <a:pt x="941294" y="215153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619DF92-145E-DE49-A504-0F9DA012B5A7}"/>
                </a:ext>
              </a:extLst>
            </p:cNvPr>
            <p:cNvSpPr/>
            <p:nvPr/>
          </p:nvSpPr>
          <p:spPr>
            <a:xfrm>
              <a:off x="7378865" y="2061588"/>
              <a:ext cx="672419" cy="312033"/>
            </a:xfrm>
            <a:custGeom>
              <a:avLst/>
              <a:gdLst>
                <a:gd name="connsiteX0" fmla="*/ 0 w 1013759"/>
                <a:gd name="connsiteY0" fmla="*/ 0 h 416859"/>
                <a:gd name="connsiteX1" fmla="*/ 215153 w 1013759"/>
                <a:gd name="connsiteY1" fmla="*/ 134471 h 416859"/>
                <a:gd name="connsiteX2" fmla="*/ 995082 w 1013759"/>
                <a:gd name="connsiteY2" fmla="*/ 268942 h 416859"/>
                <a:gd name="connsiteX3" fmla="*/ 779929 w 1013759"/>
                <a:gd name="connsiteY3" fmla="*/ 174812 h 416859"/>
                <a:gd name="connsiteX4" fmla="*/ 887506 w 1013759"/>
                <a:gd name="connsiteY4" fmla="*/ 322730 h 416859"/>
                <a:gd name="connsiteX5" fmla="*/ 712694 w 1013759"/>
                <a:gd name="connsiteY5" fmla="*/ 416859 h 41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3759" h="416859">
                  <a:moveTo>
                    <a:pt x="0" y="0"/>
                  </a:moveTo>
                  <a:cubicBezTo>
                    <a:pt x="24653" y="44823"/>
                    <a:pt x="49306" y="89647"/>
                    <a:pt x="215153" y="134471"/>
                  </a:cubicBezTo>
                  <a:cubicBezTo>
                    <a:pt x="381000" y="179295"/>
                    <a:pt x="900953" y="262218"/>
                    <a:pt x="995082" y="268942"/>
                  </a:cubicBezTo>
                  <a:cubicBezTo>
                    <a:pt x="1089211" y="275666"/>
                    <a:pt x="797858" y="165847"/>
                    <a:pt x="779929" y="174812"/>
                  </a:cubicBezTo>
                  <a:cubicBezTo>
                    <a:pt x="762000" y="183777"/>
                    <a:pt x="898712" y="282389"/>
                    <a:pt x="887506" y="322730"/>
                  </a:cubicBezTo>
                  <a:cubicBezTo>
                    <a:pt x="876300" y="363071"/>
                    <a:pt x="794497" y="389965"/>
                    <a:pt x="712694" y="41685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F615B861-C011-FE4C-ABD9-30C6829B9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15" y="1705479"/>
            <a:ext cx="2751970" cy="2130320"/>
          </a:xfrm>
          <a:prstGeom prst="rect">
            <a:avLst/>
          </a:prstGeom>
        </p:spPr>
      </p:pic>
      <p:sp>
        <p:nvSpPr>
          <p:cNvPr id="113" name="Freeform 112">
            <a:extLst>
              <a:ext uri="{FF2B5EF4-FFF2-40B4-BE49-F238E27FC236}">
                <a16:creationId xmlns:a16="http://schemas.microsoft.com/office/drawing/2014/main" id="{CB7A9F60-6FD4-1849-89BD-1D1197B35BB2}"/>
              </a:ext>
            </a:extLst>
          </p:cNvPr>
          <p:cNvSpPr/>
          <p:nvPr/>
        </p:nvSpPr>
        <p:spPr>
          <a:xfrm>
            <a:off x="3267049" y="2820591"/>
            <a:ext cx="1338405" cy="491321"/>
          </a:xfrm>
          <a:custGeom>
            <a:avLst/>
            <a:gdLst>
              <a:gd name="connsiteX0" fmla="*/ 1338405 w 1338405"/>
              <a:gd name="connsiteY0" fmla="*/ 491321 h 491321"/>
              <a:gd name="connsiteX1" fmla="*/ 83892 w 1338405"/>
              <a:gd name="connsiteY1" fmla="*/ 101029 h 491321"/>
              <a:gd name="connsiteX2" fmla="*/ 267888 w 1338405"/>
              <a:gd name="connsiteY2" fmla="*/ 6243 h 491321"/>
              <a:gd name="connsiteX3" fmla="*/ 258 w 1338405"/>
              <a:gd name="connsiteY3" fmla="*/ 50848 h 491321"/>
              <a:gd name="connsiteX4" fmla="*/ 228858 w 1338405"/>
              <a:gd name="connsiteY4" fmla="*/ 385385 h 49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8405" h="491321">
                <a:moveTo>
                  <a:pt x="1338405" y="491321"/>
                </a:moveTo>
                <a:cubicBezTo>
                  <a:pt x="800358" y="336598"/>
                  <a:pt x="262311" y="181875"/>
                  <a:pt x="83892" y="101029"/>
                </a:cubicBezTo>
                <a:cubicBezTo>
                  <a:pt x="-94528" y="20183"/>
                  <a:pt x="281827" y="14606"/>
                  <a:pt x="267888" y="6243"/>
                </a:cubicBezTo>
                <a:cubicBezTo>
                  <a:pt x="253949" y="-2121"/>
                  <a:pt x="6763" y="-12342"/>
                  <a:pt x="258" y="50848"/>
                </a:cubicBezTo>
                <a:cubicBezTo>
                  <a:pt x="-6247" y="114038"/>
                  <a:pt x="111305" y="249711"/>
                  <a:pt x="228858" y="38538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4" name="Freeform 113">
            <a:extLst>
              <a:ext uri="{FF2B5EF4-FFF2-40B4-BE49-F238E27FC236}">
                <a16:creationId xmlns:a16="http://schemas.microsoft.com/office/drawing/2014/main" id="{2CED3F29-2A04-C247-93A3-595627E922D5}"/>
              </a:ext>
            </a:extLst>
          </p:cNvPr>
          <p:cNvSpPr/>
          <p:nvPr/>
        </p:nvSpPr>
        <p:spPr>
          <a:xfrm>
            <a:off x="3264643" y="3401965"/>
            <a:ext cx="1396567" cy="1091976"/>
          </a:xfrm>
          <a:custGeom>
            <a:avLst/>
            <a:gdLst>
              <a:gd name="connsiteX0" fmla="*/ 1396567 w 1396567"/>
              <a:gd name="connsiteY0" fmla="*/ 1091976 h 1091976"/>
              <a:gd name="connsiteX1" fmla="*/ 1045303 w 1396567"/>
              <a:gd name="connsiteY1" fmla="*/ 829923 h 1091976"/>
              <a:gd name="connsiteX2" fmla="*/ 47269 w 1396567"/>
              <a:gd name="connsiteY2" fmla="*/ 32611 h 1091976"/>
              <a:gd name="connsiteX3" fmla="*/ 147630 w 1396567"/>
              <a:gd name="connsiteY3" fmla="*/ 266786 h 1091976"/>
              <a:gd name="connsiteX4" fmla="*/ 24967 w 1396567"/>
              <a:gd name="connsiteY4" fmla="*/ 27035 h 1091976"/>
              <a:gd name="connsiteX5" fmla="*/ 175508 w 1396567"/>
              <a:gd name="connsiteY5" fmla="*/ 15884 h 109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6567" h="1091976">
                <a:moveTo>
                  <a:pt x="1396567" y="1091976"/>
                </a:moveTo>
                <a:cubicBezTo>
                  <a:pt x="1333376" y="1049230"/>
                  <a:pt x="1270186" y="1006484"/>
                  <a:pt x="1045303" y="829923"/>
                </a:cubicBezTo>
                <a:cubicBezTo>
                  <a:pt x="820420" y="653362"/>
                  <a:pt x="196881" y="126467"/>
                  <a:pt x="47269" y="32611"/>
                </a:cubicBezTo>
                <a:cubicBezTo>
                  <a:pt x="-102343" y="-61245"/>
                  <a:pt x="151347" y="267715"/>
                  <a:pt x="147630" y="266786"/>
                </a:cubicBezTo>
                <a:cubicBezTo>
                  <a:pt x="143913" y="265857"/>
                  <a:pt x="20321" y="68852"/>
                  <a:pt x="24967" y="27035"/>
                </a:cubicBezTo>
                <a:cubicBezTo>
                  <a:pt x="29613" y="-14782"/>
                  <a:pt x="102560" y="551"/>
                  <a:pt x="175508" y="1588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DA11DCC-D500-6246-9A91-F2622D7148AD}"/>
              </a:ext>
            </a:extLst>
          </p:cNvPr>
          <p:cNvGrpSpPr/>
          <p:nvPr/>
        </p:nvGrpSpPr>
        <p:grpSpPr>
          <a:xfrm>
            <a:off x="5702510" y="1758225"/>
            <a:ext cx="1621258" cy="694526"/>
            <a:chOff x="7216083" y="1027906"/>
            <a:chExt cx="1621258" cy="694526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0CBE51EA-B224-EE46-AE7A-F54A59F07A7B}"/>
                </a:ext>
              </a:extLst>
            </p:cNvPr>
            <p:cNvGrpSpPr/>
            <p:nvPr/>
          </p:nvGrpSpPr>
          <p:grpSpPr>
            <a:xfrm>
              <a:off x="7216083" y="1027906"/>
              <a:ext cx="1621258" cy="694526"/>
              <a:chOff x="6979026" y="32108"/>
              <a:chExt cx="5127808" cy="2182366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C8E96F6B-0E31-8741-B30C-C20DA64A0A46}"/>
                  </a:ext>
                </a:extLst>
              </p:cNvPr>
              <p:cNvGrpSpPr/>
              <p:nvPr/>
            </p:nvGrpSpPr>
            <p:grpSpPr>
              <a:xfrm>
                <a:off x="6979026" y="32108"/>
                <a:ext cx="5127808" cy="2182366"/>
                <a:chOff x="4838400" y="5849471"/>
                <a:chExt cx="1606732" cy="564776"/>
              </a:xfrm>
            </p:grpSpPr>
            <p:sp>
              <p:nvSpPr>
                <p:cNvPr id="120" name="Freeform 119">
                  <a:extLst>
                    <a:ext uri="{FF2B5EF4-FFF2-40B4-BE49-F238E27FC236}">
                      <a16:creationId xmlns:a16="http://schemas.microsoft.com/office/drawing/2014/main" id="{857B029B-606A-B24D-ADA7-FC44554F3322}"/>
                    </a:ext>
                  </a:extLst>
                </p:cNvPr>
                <p:cNvSpPr/>
                <p:nvPr/>
              </p:nvSpPr>
              <p:spPr>
                <a:xfrm>
                  <a:off x="4838400" y="5930153"/>
                  <a:ext cx="1243590" cy="464670"/>
                </a:xfrm>
                <a:custGeom>
                  <a:avLst/>
                  <a:gdLst>
                    <a:gd name="connsiteX0" fmla="*/ 2541 w 1243590"/>
                    <a:gd name="connsiteY0" fmla="*/ 161365 h 464670"/>
                    <a:gd name="connsiteX1" fmla="*/ 15988 w 1243590"/>
                    <a:gd name="connsiteY1" fmla="*/ 443753 h 464670"/>
                    <a:gd name="connsiteX2" fmla="*/ 123565 w 1243590"/>
                    <a:gd name="connsiteY2" fmla="*/ 443753 h 464670"/>
                    <a:gd name="connsiteX3" fmla="*/ 1158988 w 1243590"/>
                    <a:gd name="connsiteY3" fmla="*/ 443753 h 464670"/>
                    <a:gd name="connsiteX4" fmla="*/ 1185882 w 1243590"/>
                    <a:gd name="connsiteY4" fmla="*/ 403412 h 464670"/>
                    <a:gd name="connsiteX5" fmla="*/ 1199329 w 1243590"/>
                    <a:gd name="connsiteY5" fmla="*/ 161365 h 464670"/>
                    <a:gd name="connsiteX6" fmla="*/ 1132094 w 1243590"/>
                    <a:gd name="connsiteY6" fmla="*/ 161365 h 464670"/>
                    <a:gd name="connsiteX7" fmla="*/ 69776 w 1243590"/>
                    <a:gd name="connsiteY7" fmla="*/ 161365 h 464670"/>
                    <a:gd name="connsiteX8" fmla="*/ 594212 w 1243590"/>
                    <a:gd name="connsiteY8" fmla="*/ 0 h 464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3590" h="464670">
                      <a:moveTo>
                        <a:pt x="2541" y="161365"/>
                      </a:moveTo>
                      <a:cubicBezTo>
                        <a:pt x="-821" y="279026"/>
                        <a:pt x="-4183" y="396688"/>
                        <a:pt x="15988" y="443753"/>
                      </a:cubicBezTo>
                      <a:cubicBezTo>
                        <a:pt x="36159" y="490818"/>
                        <a:pt x="123565" y="443753"/>
                        <a:pt x="123565" y="443753"/>
                      </a:cubicBezTo>
                      <a:lnTo>
                        <a:pt x="1158988" y="443753"/>
                      </a:lnTo>
                      <a:cubicBezTo>
                        <a:pt x="1336041" y="437030"/>
                        <a:pt x="1179159" y="450477"/>
                        <a:pt x="1185882" y="403412"/>
                      </a:cubicBezTo>
                      <a:cubicBezTo>
                        <a:pt x="1192605" y="356347"/>
                        <a:pt x="1208294" y="201706"/>
                        <a:pt x="1199329" y="161365"/>
                      </a:cubicBezTo>
                      <a:cubicBezTo>
                        <a:pt x="1190364" y="121024"/>
                        <a:pt x="1132094" y="161365"/>
                        <a:pt x="1132094" y="161365"/>
                      </a:cubicBezTo>
                      <a:cubicBezTo>
                        <a:pt x="943835" y="161365"/>
                        <a:pt x="159423" y="188259"/>
                        <a:pt x="69776" y="161365"/>
                      </a:cubicBezTo>
                      <a:cubicBezTo>
                        <a:pt x="-19871" y="134471"/>
                        <a:pt x="287170" y="67235"/>
                        <a:pt x="594212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21" name="Freeform 120">
                  <a:extLst>
                    <a:ext uri="{FF2B5EF4-FFF2-40B4-BE49-F238E27FC236}">
                      <a16:creationId xmlns:a16="http://schemas.microsoft.com/office/drawing/2014/main" id="{6D225CCA-BDD4-5341-A272-DB86E9B153EA}"/>
                    </a:ext>
                  </a:extLst>
                </p:cNvPr>
                <p:cNvSpPr/>
                <p:nvPr/>
              </p:nvSpPr>
              <p:spPr>
                <a:xfrm>
                  <a:off x="5419165" y="5870331"/>
                  <a:ext cx="980719" cy="167398"/>
                </a:xfrm>
                <a:custGeom>
                  <a:avLst/>
                  <a:gdLst>
                    <a:gd name="connsiteX0" fmla="*/ 0 w 980719"/>
                    <a:gd name="connsiteY0" fmla="*/ 19481 h 167398"/>
                    <a:gd name="connsiteX1" fmla="*/ 201706 w 980719"/>
                    <a:gd name="connsiteY1" fmla="*/ 32928 h 167398"/>
                    <a:gd name="connsiteX2" fmla="*/ 968188 w 980719"/>
                    <a:gd name="connsiteY2" fmla="*/ 6034 h 167398"/>
                    <a:gd name="connsiteX3" fmla="*/ 605117 w 980719"/>
                    <a:gd name="connsiteY3" fmla="*/ 167398 h 167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80719" h="167398">
                      <a:moveTo>
                        <a:pt x="0" y="19481"/>
                      </a:moveTo>
                      <a:cubicBezTo>
                        <a:pt x="20170" y="27325"/>
                        <a:pt x="40341" y="35169"/>
                        <a:pt x="201706" y="32928"/>
                      </a:cubicBezTo>
                      <a:cubicBezTo>
                        <a:pt x="363071" y="30687"/>
                        <a:pt x="900953" y="-16378"/>
                        <a:pt x="968188" y="6034"/>
                      </a:cubicBezTo>
                      <a:cubicBezTo>
                        <a:pt x="1035423" y="28446"/>
                        <a:pt x="820270" y="97922"/>
                        <a:pt x="605117" y="167398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22" name="Freeform 121">
                  <a:extLst>
                    <a:ext uri="{FF2B5EF4-FFF2-40B4-BE49-F238E27FC236}">
                      <a16:creationId xmlns:a16="http://schemas.microsoft.com/office/drawing/2014/main" id="{38F9B159-87C8-D145-92B9-B3001DF3204F}"/>
                    </a:ext>
                  </a:extLst>
                </p:cNvPr>
                <p:cNvSpPr/>
                <p:nvPr/>
              </p:nvSpPr>
              <p:spPr>
                <a:xfrm>
                  <a:off x="6064623" y="5849471"/>
                  <a:ext cx="380509" cy="564776"/>
                </a:xfrm>
                <a:custGeom>
                  <a:avLst/>
                  <a:gdLst>
                    <a:gd name="connsiteX0" fmla="*/ 349624 w 380509"/>
                    <a:gd name="connsiteY0" fmla="*/ 0 h 564776"/>
                    <a:gd name="connsiteX1" fmla="*/ 363071 w 380509"/>
                    <a:gd name="connsiteY1" fmla="*/ 376517 h 564776"/>
                    <a:gd name="connsiteX2" fmla="*/ 349624 w 380509"/>
                    <a:gd name="connsiteY2" fmla="*/ 376517 h 564776"/>
                    <a:gd name="connsiteX3" fmla="*/ 0 w 380509"/>
                    <a:gd name="connsiteY3" fmla="*/ 564776 h 564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0509" h="564776">
                      <a:moveTo>
                        <a:pt x="349624" y="0"/>
                      </a:moveTo>
                      <a:cubicBezTo>
                        <a:pt x="356347" y="156882"/>
                        <a:pt x="363071" y="313764"/>
                        <a:pt x="363071" y="376517"/>
                      </a:cubicBezTo>
                      <a:cubicBezTo>
                        <a:pt x="363071" y="439270"/>
                        <a:pt x="410136" y="345141"/>
                        <a:pt x="349624" y="376517"/>
                      </a:cubicBezTo>
                      <a:cubicBezTo>
                        <a:pt x="289112" y="407894"/>
                        <a:pt x="144556" y="486335"/>
                        <a:pt x="0" y="564776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E1D516A-F987-884F-9558-75EAC232F265}"/>
                  </a:ext>
                </a:extLst>
              </p:cNvPr>
              <p:cNvSpPr/>
              <p:nvPr/>
            </p:nvSpPr>
            <p:spPr>
              <a:xfrm>
                <a:off x="7046432" y="1123291"/>
                <a:ext cx="3630533" cy="856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C29DE17F-4B39-B047-9B8E-08A7C12610F0}"/>
                  </a:ext>
                </a:extLst>
              </p:cNvPr>
              <p:cNvSpPr/>
              <p:nvPr/>
            </p:nvSpPr>
            <p:spPr>
              <a:xfrm>
                <a:off x="10838329" y="389402"/>
                <a:ext cx="1124099" cy="1637455"/>
              </a:xfrm>
              <a:custGeom>
                <a:avLst/>
                <a:gdLst>
                  <a:gd name="connsiteX0" fmla="*/ 13447 w 1230782"/>
                  <a:gd name="connsiteY0" fmla="*/ 565339 h 1637455"/>
                  <a:gd name="connsiteX1" fmla="*/ 26895 w 1230782"/>
                  <a:gd name="connsiteY1" fmla="*/ 1533527 h 1637455"/>
                  <a:gd name="connsiteX2" fmla="*/ 121024 w 1230782"/>
                  <a:gd name="connsiteY2" fmla="*/ 1560422 h 1637455"/>
                  <a:gd name="connsiteX3" fmla="*/ 1062318 w 1230782"/>
                  <a:gd name="connsiteY3" fmla="*/ 1089774 h 1637455"/>
                  <a:gd name="connsiteX4" fmla="*/ 1129553 w 1230782"/>
                  <a:gd name="connsiteY4" fmla="*/ 27457 h 1637455"/>
                  <a:gd name="connsiteX5" fmla="*/ 0 w 1230782"/>
                  <a:gd name="connsiteY5" fmla="*/ 417422 h 1637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0782" h="1637455">
                    <a:moveTo>
                      <a:pt x="13447" y="565339"/>
                    </a:moveTo>
                    <a:cubicBezTo>
                      <a:pt x="11206" y="966509"/>
                      <a:pt x="8966" y="1367680"/>
                      <a:pt x="26895" y="1533527"/>
                    </a:cubicBezTo>
                    <a:cubicBezTo>
                      <a:pt x="44824" y="1699374"/>
                      <a:pt x="-51547" y="1634381"/>
                      <a:pt x="121024" y="1560422"/>
                    </a:cubicBezTo>
                    <a:cubicBezTo>
                      <a:pt x="293595" y="1486463"/>
                      <a:pt x="894230" y="1345268"/>
                      <a:pt x="1062318" y="1089774"/>
                    </a:cubicBezTo>
                    <a:cubicBezTo>
                      <a:pt x="1230406" y="834280"/>
                      <a:pt x="1306606" y="139516"/>
                      <a:pt x="1129553" y="27457"/>
                    </a:cubicBezTo>
                    <a:cubicBezTo>
                      <a:pt x="952500" y="-84602"/>
                      <a:pt x="476250" y="166410"/>
                      <a:pt x="0" y="41742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5FE69CA0-4D75-AB4B-8166-D3A78CA1CF24}"/>
                  </a:ext>
                </a:extLst>
              </p:cNvPr>
              <p:cNvSpPr/>
              <p:nvPr/>
            </p:nvSpPr>
            <p:spPr>
              <a:xfrm>
                <a:off x="7155517" y="181815"/>
                <a:ext cx="4566206" cy="772926"/>
              </a:xfrm>
              <a:custGeom>
                <a:avLst/>
                <a:gdLst>
                  <a:gd name="connsiteX0" fmla="*/ 1854012 w 4566206"/>
                  <a:gd name="connsiteY0" fmla="*/ 181256 h 772926"/>
                  <a:gd name="connsiteX1" fmla="*/ 119342 w 4566206"/>
                  <a:gd name="connsiteY1" fmla="*/ 678797 h 772926"/>
                  <a:gd name="connsiteX2" fmla="*/ 173130 w 4566206"/>
                  <a:gd name="connsiteY2" fmla="*/ 732585 h 772926"/>
                  <a:gd name="connsiteX3" fmla="*/ 347942 w 4566206"/>
                  <a:gd name="connsiteY3" fmla="*/ 705691 h 772926"/>
                  <a:gd name="connsiteX4" fmla="*/ 415177 w 4566206"/>
                  <a:gd name="connsiteY4" fmla="*/ 772926 h 772926"/>
                  <a:gd name="connsiteX5" fmla="*/ 2795307 w 4566206"/>
                  <a:gd name="connsiteY5" fmla="*/ 746032 h 772926"/>
                  <a:gd name="connsiteX6" fmla="*/ 3252507 w 4566206"/>
                  <a:gd name="connsiteY6" fmla="*/ 732585 h 772926"/>
                  <a:gd name="connsiteX7" fmla="*/ 3521448 w 4566206"/>
                  <a:gd name="connsiteY7" fmla="*/ 530879 h 772926"/>
                  <a:gd name="connsiteX8" fmla="*/ 4449295 w 4566206"/>
                  <a:gd name="connsiteY8" fmla="*/ 140914 h 772926"/>
                  <a:gd name="connsiteX9" fmla="*/ 4489636 w 4566206"/>
                  <a:gd name="connsiteY9" fmla="*/ 6444 h 772926"/>
                  <a:gd name="connsiteX10" fmla="*/ 3871071 w 4566206"/>
                  <a:gd name="connsiteY10" fmla="*/ 19891 h 772926"/>
                  <a:gd name="connsiteX11" fmla="*/ 1840565 w 4566206"/>
                  <a:gd name="connsiteY11" fmla="*/ 127467 h 772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66206" h="772926">
                    <a:moveTo>
                      <a:pt x="1854012" y="181256"/>
                    </a:moveTo>
                    <a:lnTo>
                      <a:pt x="119342" y="678797"/>
                    </a:lnTo>
                    <a:cubicBezTo>
                      <a:pt x="-160805" y="770685"/>
                      <a:pt x="135030" y="728103"/>
                      <a:pt x="173130" y="732585"/>
                    </a:cubicBezTo>
                    <a:cubicBezTo>
                      <a:pt x="211230" y="737067"/>
                      <a:pt x="307601" y="698968"/>
                      <a:pt x="347942" y="705691"/>
                    </a:cubicBezTo>
                    <a:cubicBezTo>
                      <a:pt x="388283" y="712414"/>
                      <a:pt x="415177" y="772926"/>
                      <a:pt x="415177" y="772926"/>
                    </a:cubicBezTo>
                    <a:lnTo>
                      <a:pt x="2795307" y="746032"/>
                    </a:lnTo>
                    <a:cubicBezTo>
                      <a:pt x="3268195" y="739309"/>
                      <a:pt x="3131484" y="768444"/>
                      <a:pt x="3252507" y="732585"/>
                    </a:cubicBezTo>
                    <a:cubicBezTo>
                      <a:pt x="3373531" y="696726"/>
                      <a:pt x="3321983" y="629491"/>
                      <a:pt x="3521448" y="530879"/>
                    </a:cubicBezTo>
                    <a:cubicBezTo>
                      <a:pt x="3720913" y="432267"/>
                      <a:pt x="4287930" y="228320"/>
                      <a:pt x="4449295" y="140914"/>
                    </a:cubicBezTo>
                    <a:cubicBezTo>
                      <a:pt x="4610660" y="53508"/>
                      <a:pt x="4586007" y="26614"/>
                      <a:pt x="4489636" y="6444"/>
                    </a:cubicBezTo>
                    <a:cubicBezTo>
                      <a:pt x="4393265" y="-13726"/>
                      <a:pt x="3871071" y="19891"/>
                      <a:pt x="3871071" y="19891"/>
                    </a:cubicBezTo>
                    <a:lnTo>
                      <a:pt x="1840565" y="127467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880A29E-CDE2-8640-A292-69793D560222}"/>
                </a:ext>
              </a:extLst>
            </p:cNvPr>
            <p:cNvSpPr txBox="1"/>
            <p:nvPr/>
          </p:nvSpPr>
          <p:spPr>
            <a:xfrm>
              <a:off x="7271884" y="1315794"/>
              <a:ext cx="1085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latin typeface="Lucida Sans" panose="020B0602030504020204" pitchFamily="34" charset="77"/>
                </a:rPr>
                <a:t>1.1.1.1</a:t>
              </a:r>
            </a:p>
          </p:txBody>
        </p:sp>
      </p:grpSp>
      <p:sp>
        <p:nvSpPr>
          <p:cNvPr id="125" name="Freeform 124">
            <a:extLst>
              <a:ext uri="{FF2B5EF4-FFF2-40B4-BE49-F238E27FC236}">
                <a16:creationId xmlns:a16="http://schemas.microsoft.com/office/drawing/2014/main" id="{5374CC74-69E8-7449-9FAB-910D7F376D86}"/>
              </a:ext>
            </a:extLst>
          </p:cNvPr>
          <p:cNvSpPr/>
          <p:nvPr/>
        </p:nvSpPr>
        <p:spPr>
          <a:xfrm>
            <a:off x="3339790" y="1901283"/>
            <a:ext cx="2282310" cy="421389"/>
          </a:xfrm>
          <a:custGeom>
            <a:avLst/>
            <a:gdLst>
              <a:gd name="connsiteX0" fmla="*/ 0 w 2282310"/>
              <a:gd name="connsiteY0" fmla="*/ 418171 h 421389"/>
              <a:gd name="connsiteX1" fmla="*/ 200722 w 2282310"/>
              <a:gd name="connsiteY1" fmla="*/ 367990 h 421389"/>
              <a:gd name="connsiteX2" fmla="*/ 981308 w 2282310"/>
              <a:gd name="connsiteY2" fmla="*/ 50180 h 421389"/>
              <a:gd name="connsiteX3" fmla="*/ 2241395 w 2282310"/>
              <a:gd name="connsiteY3" fmla="*/ 167268 h 421389"/>
              <a:gd name="connsiteX4" fmla="*/ 2001644 w 2282310"/>
              <a:gd name="connsiteY4" fmla="*/ 0 h 421389"/>
              <a:gd name="connsiteX5" fmla="*/ 2274849 w 2282310"/>
              <a:gd name="connsiteY5" fmla="*/ 167268 h 421389"/>
              <a:gd name="connsiteX6" fmla="*/ 1884556 w 2282310"/>
              <a:gd name="connsiteY6" fmla="*/ 245327 h 42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2310" h="421389">
                <a:moveTo>
                  <a:pt x="0" y="418171"/>
                </a:moveTo>
                <a:cubicBezTo>
                  <a:pt x="18585" y="423746"/>
                  <a:pt x="37171" y="429322"/>
                  <a:pt x="200722" y="367990"/>
                </a:cubicBezTo>
                <a:cubicBezTo>
                  <a:pt x="364273" y="306658"/>
                  <a:pt x="641196" y="83634"/>
                  <a:pt x="981308" y="50180"/>
                </a:cubicBezTo>
                <a:cubicBezTo>
                  <a:pt x="1321420" y="16726"/>
                  <a:pt x="2071339" y="175631"/>
                  <a:pt x="2241395" y="167268"/>
                </a:cubicBezTo>
                <a:cubicBezTo>
                  <a:pt x="2411451" y="158905"/>
                  <a:pt x="1996068" y="0"/>
                  <a:pt x="2001644" y="0"/>
                </a:cubicBezTo>
                <a:cubicBezTo>
                  <a:pt x="2007220" y="0"/>
                  <a:pt x="2294364" y="126380"/>
                  <a:pt x="2274849" y="167268"/>
                </a:cubicBezTo>
                <a:cubicBezTo>
                  <a:pt x="2255334" y="208156"/>
                  <a:pt x="2069945" y="226741"/>
                  <a:pt x="1884556" y="24532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583018-F3E3-A444-BED2-9737D4B9ABF9}"/>
              </a:ext>
            </a:extLst>
          </p:cNvPr>
          <p:cNvSpPr txBox="1"/>
          <p:nvPr/>
        </p:nvSpPr>
        <p:spPr>
          <a:xfrm>
            <a:off x="4168267" y="2081458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bypass</a:t>
            </a:r>
          </a:p>
        </p:txBody>
      </p:sp>
      <p:sp>
        <p:nvSpPr>
          <p:cNvPr id="111" name="Freeform 110">
            <a:extLst>
              <a:ext uri="{FF2B5EF4-FFF2-40B4-BE49-F238E27FC236}">
                <a16:creationId xmlns:a16="http://schemas.microsoft.com/office/drawing/2014/main" id="{3F0B89ED-233F-F740-B3BC-FADD12254F27}"/>
              </a:ext>
            </a:extLst>
          </p:cNvPr>
          <p:cNvSpPr/>
          <p:nvPr/>
        </p:nvSpPr>
        <p:spPr>
          <a:xfrm>
            <a:off x="4667436" y="2879805"/>
            <a:ext cx="3315708" cy="2654909"/>
          </a:xfrm>
          <a:custGeom>
            <a:avLst/>
            <a:gdLst>
              <a:gd name="connsiteX0" fmla="*/ 222374 w 3315708"/>
              <a:gd name="connsiteY0" fmla="*/ 515741 h 2654909"/>
              <a:gd name="connsiteX1" fmla="*/ 590364 w 3315708"/>
              <a:gd name="connsiteY1" fmla="*/ 482288 h 2654909"/>
              <a:gd name="connsiteX2" fmla="*/ 735330 w 3315708"/>
              <a:gd name="connsiteY2" fmla="*/ 259263 h 2654909"/>
              <a:gd name="connsiteX3" fmla="*/ 1750091 w 3315708"/>
              <a:gd name="connsiteY3" fmla="*/ 2785 h 2654909"/>
              <a:gd name="connsiteX4" fmla="*/ 2307652 w 3315708"/>
              <a:gd name="connsiteY4" fmla="*/ 287141 h 2654909"/>
              <a:gd name="connsiteX5" fmla="*/ 3227627 w 3315708"/>
              <a:gd name="connsiteY5" fmla="*/ 2099215 h 2654909"/>
              <a:gd name="connsiteX6" fmla="*/ 3065935 w 3315708"/>
              <a:gd name="connsiteY6" fmla="*/ 2601019 h 2654909"/>
              <a:gd name="connsiteX7" fmla="*/ 1348647 w 3315708"/>
              <a:gd name="connsiteY7" fmla="*/ 2623322 h 2654909"/>
              <a:gd name="connsiteX8" fmla="*/ 294857 w 3315708"/>
              <a:gd name="connsiteY8" fmla="*/ 2444902 h 2654909"/>
              <a:gd name="connsiteX9" fmla="*/ 16076 w 3315708"/>
              <a:gd name="connsiteY9" fmla="*/ 1820434 h 2654909"/>
              <a:gd name="connsiteX10" fmla="*/ 55105 w 3315708"/>
              <a:gd name="connsiteY10" fmla="*/ 1257297 h 2654909"/>
              <a:gd name="connsiteX11" fmla="*/ 233525 w 3315708"/>
              <a:gd name="connsiteY11" fmla="*/ 565922 h 265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15708" h="2654909">
                <a:moveTo>
                  <a:pt x="222374" y="515741"/>
                </a:moveTo>
                <a:cubicBezTo>
                  <a:pt x="363622" y="520387"/>
                  <a:pt x="504871" y="525034"/>
                  <a:pt x="590364" y="482288"/>
                </a:cubicBezTo>
                <a:cubicBezTo>
                  <a:pt x="675857" y="439542"/>
                  <a:pt x="542042" y="339180"/>
                  <a:pt x="735330" y="259263"/>
                </a:cubicBezTo>
                <a:cubicBezTo>
                  <a:pt x="928618" y="179346"/>
                  <a:pt x="1488037" y="-1861"/>
                  <a:pt x="1750091" y="2785"/>
                </a:cubicBezTo>
                <a:cubicBezTo>
                  <a:pt x="2012145" y="7431"/>
                  <a:pt x="2061396" y="-62264"/>
                  <a:pt x="2307652" y="287141"/>
                </a:cubicBezTo>
                <a:cubicBezTo>
                  <a:pt x="2553908" y="636546"/>
                  <a:pt x="3101247" y="1713569"/>
                  <a:pt x="3227627" y="2099215"/>
                </a:cubicBezTo>
                <a:cubicBezTo>
                  <a:pt x="3354007" y="2484861"/>
                  <a:pt x="3379098" y="2513668"/>
                  <a:pt x="3065935" y="2601019"/>
                </a:cubicBezTo>
                <a:cubicBezTo>
                  <a:pt x="2752772" y="2688370"/>
                  <a:pt x="1810493" y="2649341"/>
                  <a:pt x="1348647" y="2623322"/>
                </a:cubicBezTo>
                <a:cubicBezTo>
                  <a:pt x="886801" y="2597303"/>
                  <a:pt x="516952" y="2578717"/>
                  <a:pt x="294857" y="2444902"/>
                </a:cubicBezTo>
                <a:cubicBezTo>
                  <a:pt x="72762" y="2311087"/>
                  <a:pt x="56035" y="2018368"/>
                  <a:pt x="16076" y="1820434"/>
                </a:cubicBezTo>
                <a:cubicBezTo>
                  <a:pt x="-23883" y="1622500"/>
                  <a:pt x="18864" y="1466382"/>
                  <a:pt x="55105" y="1257297"/>
                </a:cubicBezTo>
                <a:cubicBezTo>
                  <a:pt x="91346" y="1048212"/>
                  <a:pt x="162435" y="807067"/>
                  <a:pt x="233525" y="565922"/>
                </a:cubicBez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4612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416F6-83F6-4B4A-A301-F07C85DEB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What defines “The Internet”?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B7A8E-454E-1E44-BA15-28AC2CA6C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1990’s answer was all about ‘</a:t>
            </a:r>
            <a:r>
              <a:rPr lang="en-AU" b="1" dirty="0"/>
              <a:t>reachability</a:t>
            </a:r>
            <a:r>
              <a:rPr lang="en-AU" dirty="0"/>
              <a:t>’</a:t>
            </a:r>
          </a:p>
          <a:p>
            <a:pPr lvl="1"/>
            <a:r>
              <a:rPr lang="en-AU" dirty="0"/>
              <a:t>The Internet was this connected domain where every connected device could send IP packets to any other connected device</a:t>
            </a:r>
          </a:p>
          <a:p>
            <a:pPr lvl="1"/>
            <a:r>
              <a:rPr lang="en-AU" dirty="0"/>
              <a:t>And the packet I sent to you is the packet you got </a:t>
            </a:r>
          </a:p>
          <a:p>
            <a:pPr lvl="2"/>
            <a:r>
              <a:rPr lang="en-AU" dirty="0"/>
              <a:t>Modulo TTL and fragmentation and reassembly</a:t>
            </a:r>
          </a:p>
          <a:p>
            <a:r>
              <a:rPr lang="en-AU" dirty="0"/>
              <a:t>But then we invented enterprise networks, firewalls and security realms, NATs and all kinds of “value added” network services</a:t>
            </a:r>
          </a:p>
          <a:p>
            <a:r>
              <a:rPr lang="en-AU" dirty="0"/>
              <a:t>And the entire architecture of the Internet shifted to a client/server architecture</a:t>
            </a:r>
          </a:p>
          <a:p>
            <a:pPr lvl="1"/>
            <a:r>
              <a:rPr lang="en-AU" dirty="0"/>
              <a:t>Clients could interact with servers, but not with each other</a:t>
            </a:r>
          </a:p>
          <a:p>
            <a:pPr lvl="1"/>
            <a:endParaRPr lang="en-AU" dirty="0"/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5028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4F0-8C74-3142-975E-9E84DA4D9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DoH</a:t>
            </a:r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 Futures?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AE76D-9E05-AD4F-A666-64221ED19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HTML prefetch?</a:t>
            </a:r>
          </a:p>
          <a:p>
            <a:pPr lvl="1"/>
            <a:r>
              <a:rPr lang="en-AU" dirty="0"/>
              <a:t>How can the client ascertain if the pushed data is genuine?</a:t>
            </a:r>
          </a:p>
          <a:p>
            <a:pPr lvl="1"/>
            <a:r>
              <a:rPr lang="en-AU" dirty="0"/>
              <a:t>What is the use context of the pushed name resolution?</a:t>
            </a:r>
          </a:p>
          <a:p>
            <a:r>
              <a:rPr lang="en-AU" dirty="0" err="1"/>
              <a:t>DoH</a:t>
            </a:r>
            <a:r>
              <a:rPr lang="en-AU" dirty="0"/>
              <a:t> only names</a:t>
            </a:r>
          </a:p>
          <a:p>
            <a:pPr lvl="1"/>
            <a:r>
              <a:rPr lang="en-AU" dirty="0"/>
              <a:t>Implicit client identification allowing for client customisation</a:t>
            </a:r>
          </a:p>
          <a:p>
            <a:r>
              <a:rPr lang="en-AU" dirty="0"/>
              <a:t>Morph the DNS into the WEB infrastructure?</a:t>
            </a:r>
          </a:p>
          <a:p>
            <a:pPr lvl="1"/>
            <a:r>
              <a:rPr lang="en-AU" dirty="0"/>
              <a:t>Use HTTPS content distribution infrastructure for </a:t>
            </a:r>
            <a:r>
              <a:rPr lang="en-AU" dirty="0" err="1"/>
              <a:t>DoH</a:t>
            </a:r>
            <a:r>
              <a:rPr lang="en-AU" dirty="0"/>
              <a:t> web objects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5745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9FE50-5A82-F84C-AADE-59C43E243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If the web is doing it… why not the DNS?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2B2DC-8A59-9243-BC4B-DFE203C6C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2783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F3546-A9D0-2349-B7B5-9AF2FC374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DoQ</a:t>
            </a:r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 - DNS over QUIC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392F0-72C1-9D40-97B4-3E733C2DF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950697" cy="4351339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QUIC is a transport protocol originally developed by Google and passed over to the IETF for standardised profile development</a:t>
            </a:r>
          </a:p>
          <a:p>
            <a:r>
              <a:rPr lang="en-AU" dirty="0"/>
              <a:t>QUIC uses a thin UDP shim and an encrypted payload</a:t>
            </a:r>
          </a:p>
          <a:p>
            <a:pPr lvl="1"/>
            <a:r>
              <a:rPr lang="en-AU" dirty="0"/>
              <a:t>The payload is divided into a TCP-like transport header and a payload</a:t>
            </a:r>
          </a:p>
          <a:p>
            <a:r>
              <a:rPr lang="en-AU" dirty="0"/>
              <a:t>The essential difference between DOT and DOQ is the deliberate hiding of the transport protocol from network middleware with the use of QUIC</a:t>
            </a:r>
          </a:p>
          <a:p>
            <a:r>
              <a:rPr lang="en-AU" dirty="0"/>
              <a:t>No known implementations of DNS over QUIC exist, though IETF work continues</a:t>
            </a:r>
          </a:p>
          <a:p>
            <a:pPr marL="0" indent="0">
              <a:buNone/>
            </a:pPr>
            <a:r>
              <a:rPr lang="en-AU" dirty="0"/>
              <a:t>            draft-huitema-quic-dns-quic-07</a:t>
            </a:r>
          </a:p>
          <a:p>
            <a:endParaRPr lang="en-AU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75FB0D0-EFA8-204F-8EB2-EB4164F8ABD6}"/>
              </a:ext>
            </a:extLst>
          </p:cNvPr>
          <p:cNvSpPr/>
          <p:nvPr/>
        </p:nvSpPr>
        <p:spPr>
          <a:xfrm>
            <a:off x="8043246" y="2199921"/>
            <a:ext cx="1185621" cy="371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DNS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846E935-9A72-3B42-944D-513CF1353705}"/>
              </a:ext>
            </a:extLst>
          </p:cNvPr>
          <p:cNvSpPr/>
          <p:nvPr/>
        </p:nvSpPr>
        <p:spPr>
          <a:xfrm>
            <a:off x="8043246" y="2571881"/>
            <a:ext cx="1185621" cy="37196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TLS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E91CCEA-4A50-CA40-98BE-FDC9B3657292}"/>
              </a:ext>
            </a:extLst>
          </p:cNvPr>
          <p:cNvSpPr/>
          <p:nvPr/>
        </p:nvSpPr>
        <p:spPr>
          <a:xfrm>
            <a:off x="8043246" y="2943841"/>
            <a:ext cx="1185621" cy="3719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TCP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4BDA43C-38DB-4B41-9A18-6CD325C97BE3}"/>
              </a:ext>
            </a:extLst>
          </p:cNvPr>
          <p:cNvSpPr/>
          <p:nvPr/>
        </p:nvSpPr>
        <p:spPr>
          <a:xfrm>
            <a:off x="8043244" y="3315801"/>
            <a:ext cx="1185621" cy="3719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IP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1C9D01D-4F3E-9641-ADD2-0C87C85D973B}"/>
              </a:ext>
            </a:extLst>
          </p:cNvPr>
          <p:cNvSpPr/>
          <p:nvPr/>
        </p:nvSpPr>
        <p:spPr>
          <a:xfrm>
            <a:off x="10849914" y="2194957"/>
            <a:ext cx="1185621" cy="371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DNS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0305855-8EB1-484F-96D1-927D0D72AE1C}"/>
              </a:ext>
            </a:extLst>
          </p:cNvPr>
          <p:cNvSpPr/>
          <p:nvPr/>
        </p:nvSpPr>
        <p:spPr>
          <a:xfrm>
            <a:off x="10849914" y="2566917"/>
            <a:ext cx="1185621" cy="55793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QUIC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58BDD07-EF12-0D49-A97C-C761E803D192}"/>
              </a:ext>
            </a:extLst>
          </p:cNvPr>
          <p:cNvSpPr/>
          <p:nvPr/>
        </p:nvSpPr>
        <p:spPr>
          <a:xfrm>
            <a:off x="10849914" y="3124856"/>
            <a:ext cx="1185621" cy="1859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UDP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7B5998F-924E-AC4A-91D0-97B51927C44D}"/>
              </a:ext>
            </a:extLst>
          </p:cNvPr>
          <p:cNvSpPr/>
          <p:nvPr/>
        </p:nvSpPr>
        <p:spPr>
          <a:xfrm>
            <a:off x="10849912" y="3310837"/>
            <a:ext cx="1185621" cy="3719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2794B5-4AA8-7745-B2A7-C4B2378EBEFB}"/>
              </a:ext>
            </a:extLst>
          </p:cNvPr>
          <p:cNvSpPr txBox="1"/>
          <p:nvPr/>
        </p:nvSpPr>
        <p:spPr>
          <a:xfrm>
            <a:off x="8343250" y="1830589"/>
            <a:ext cx="58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9A5041-8334-DE42-9D71-188C18643F5B}"/>
              </a:ext>
            </a:extLst>
          </p:cNvPr>
          <p:cNvSpPr txBox="1"/>
          <p:nvPr/>
        </p:nvSpPr>
        <p:spPr>
          <a:xfrm>
            <a:off x="11149918" y="1825625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DOQ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27984ED-D54A-0C4D-9416-7E59390EF557}"/>
              </a:ext>
            </a:extLst>
          </p:cNvPr>
          <p:cNvSpPr/>
          <p:nvPr/>
        </p:nvSpPr>
        <p:spPr>
          <a:xfrm>
            <a:off x="9483211" y="2194957"/>
            <a:ext cx="1185621" cy="371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DNS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86AE5F5-9254-CC49-A4D6-3A3D1B5FD23D}"/>
              </a:ext>
            </a:extLst>
          </p:cNvPr>
          <p:cNvSpPr/>
          <p:nvPr/>
        </p:nvSpPr>
        <p:spPr>
          <a:xfrm>
            <a:off x="9483211" y="2840113"/>
            <a:ext cx="1185621" cy="37196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TLS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84EE050-0B79-AA49-BBD9-330251592F2F}"/>
              </a:ext>
            </a:extLst>
          </p:cNvPr>
          <p:cNvSpPr/>
          <p:nvPr/>
        </p:nvSpPr>
        <p:spPr>
          <a:xfrm>
            <a:off x="9483211" y="3212073"/>
            <a:ext cx="1185621" cy="3719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TCP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891A9E6-8CD3-9C42-B349-5B91DA013B19}"/>
              </a:ext>
            </a:extLst>
          </p:cNvPr>
          <p:cNvSpPr/>
          <p:nvPr/>
        </p:nvSpPr>
        <p:spPr>
          <a:xfrm>
            <a:off x="9483209" y="3584033"/>
            <a:ext cx="1185621" cy="3719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IP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6C8178-4AEE-FD42-AE30-117DCFAC99B4}"/>
              </a:ext>
            </a:extLst>
          </p:cNvPr>
          <p:cNvSpPr txBox="1"/>
          <p:nvPr/>
        </p:nvSpPr>
        <p:spPr>
          <a:xfrm>
            <a:off x="9783215" y="1825625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DOH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2FA9898-81D2-704A-B8E2-B363B0961CC2}"/>
              </a:ext>
            </a:extLst>
          </p:cNvPr>
          <p:cNvSpPr/>
          <p:nvPr/>
        </p:nvSpPr>
        <p:spPr>
          <a:xfrm>
            <a:off x="9483208" y="2569929"/>
            <a:ext cx="1185621" cy="27018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HTTP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27D0F8-3ED7-0543-B928-7DF180F646F8}"/>
              </a:ext>
            </a:extLst>
          </p:cNvPr>
          <p:cNvSpPr txBox="1"/>
          <p:nvPr/>
        </p:nvSpPr>
        <p:spPr>
          <a:xfrm>
            <a:off x="11248253" y="2915229"/>
            <a:ext cx="3770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>
                <a:solidFill>
                  <a:schemeClr val="bg1"/>
                </a:solidFill>
              </a:rPr>
              <a:t>TLS</a:t>
            </a:r>
          </a:p>
        </p:txBody>
      </p:sp>
    </p:spTree>
    <p:extLst>
      <p:ext uri="{BB962C8B-B14F-4D97-AF65-F5344CB8AC3E}">
        <p14:creationId xmlns:p14="http://schemas.microsoft.com/office/powerpoint/2010/main" val="2019858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E5611-66DB-5048-BA5F-DA24BD5B4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DoT, </a:t>
            </a:r>
            <a:r>
              <a:rPr lang="en-AU" dirty="0" err="1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DoH</a:t>
            </a:r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, </a:t>
            </a:r>
            <a:r>
              <a:rPr lang="en-AU" dirty="0" err="1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DoQ</a:t>
            </a:r>
            <a:endParaRPr lang="en-AU" dirty="0">
              <a:solidFill>
                <a:schemeClr val="accent4">
                  <a:lumMod val="50000"/>
                </a:schemeClr>
              </a:solidFill>
              <a:latin typeface="Powderfinger Type" panose="02020709070000000403" pitchFamily="49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08F96-ED58-3241-803F-9E8E35F56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Its not a rule, but</a:t>
            </a:r>
          </a:p>
          <a:p>
            <a:pPr lvl="1"/>
            <a:r>
              <a:rPr lang="en-AU" dirty="0"/>
              <a:t>It seems that applications (browsers) are looking to </a:t>
            </a:r>
            <a:r>
              <a:rPr lang="en-AU" dirty="0" err="1"/>
              <a:t>DoH</a:t>
            </a:r>
            <a:r>
              <a:rPr lang="en-AU" dirty="0"/>
              <a:t> and possibly </a:t>
            </a:r>
            <a:r>
              <a:rPr lang="en-AU" dirty="0" err="1"/>
              <a:t>DoQ</a:t>
            </a:r>
            <a:r>
              <a:rPr lang="en-AU" dirty="0"/>
              <a:t> </a:t>
            </a:r>
          </a:p>
          <a:p>
            <a:pPr lvl="1"/>
            <a:r>
              <a:rPr lang="en-AU" dirty="0"/>
              <a:t>Platforms are looking to use DoT as an alternative to DNS in the clear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5F70B9D-2EAE-144C-87F7-CD0C7BF94FA2}"/>
              </a:ext>
            </a:extLst>
          </p:cNvPr>
          <p:cNvSpPr/>
          <p:nvPr/>
        </p:nvSpPr>
        <p:spPr>
          <a:xfrm>
            <a:off x="3289610" y="2626112"/>
            <a:ext cx="1444083" cy="11151"/>
          </a:xfrm>
          <a:custGeom>
            <a:avLst/>
            <a:gdLst>
              <a:gd name="connsiteX0" fmla="*/ 0 w 1444083"/>
              <a:gd name="connsiteY0" fmla="*/ 0 h 11151"/>
              <a:gd name="connsiteX1" fmla="*/ 808463 w 1444083"/>
              <a:gd name="connsiteY1" fmla="*/ 11151 h 11151"/>
              <a:gd name="connsiteX2" fmla="*/ 1444083 w 1444083"/>
              <a:gd name="connsiteY2" fmla="*/ 11151 h 1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4083" h="11151">
                <a:moveTo>
                  <a:pt x="0" y="0"/>
                </a:moveTo>
                <a:lnTo>
                  <a:pt x="808463" y="11151"/>
                </a:lnTo>
                <a:lnTo>
                  <a:pt x="1444083" y="1115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39FFEC7-DB1C-D14A-838B-AE1840D51E92}"/>
              </a:ext>
            </a:extLst>
          </p:cNvPr>
          <p:cNvSpPr/>
          <p:nvPr/>
        </p:nvSpPr>
        <p:spPr>
          <a:xfrm>
            <a:off x="7984273" y="2631688"/>
            <a:ext cx="529683" cy="0"/>
          </a:xfrm>
          <a:custGeom>
            <a:avLst/>
            <a:gdLst>
              <a:gd name="connsiteX0" fmla="*/ 0 w 529683"/>
              <a:gd name="connsiteY0" fmla="*/ 0 h 0"/>
              <a:gd name="connsiteX1" fmla="*/ 529683 w 52968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683">
                <a:moveTo>
                  <a:pt x="0" y="0"/>
                </a:moveTo>
                <a:lnTo>
                  <a:pt x="52968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57DA825-8012-904D-BF63-B94FFB24ECB8}"/>
              </a:ext>
            </a:extLst>
          </p:cNvPr>
          <p:cNvSpPr/>
          <p:nvPr/>
        </p:nvSpPr>
        <p:spPr>
          <a:xfrm>
            <a:off x="10136459" y="2636780"/>
            <a:ext cx="802887" cy="33937"/>
          </a:xfrm>
          <a:custGeom>
            <a:avLst/>
            <a:gdLst>
              <a:gd name="connsiteX0" fmla="*/ 0 w 802887"/>
              <a:gd name="connsiteY0" fmla="*/ 17210 h 33937"/>
              <a:gd name="connsiteX1" fmla="*/ 139390 w 802887"/>
              <a:gd name="connsiteY1" fmla="*/ 483 h 33937"/>
              <a:gd name="connsiteX2" fmla="*/ 802887 w 802887"/>
              <a:gd name="connsiteY2" fmla="*/ 33937 h 3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2887" h="33937">
                <a:moveTo>
                  <a:pt x="0" y="17210"/>
                </a:moveTo>
                <a:cubicBezTo>
                  <a:pt x="2788" y="7452"/>
                  <a:pt x="5576" y="-2305"/>
                  <a:pt x="139390" y="483"/>
                </a:cubicBezTo>
                <a:cubicBezTo>
                  <a:pt x="273204" y="3271"/>
                  <a:pt x="538045" y="18604"/>
                  <a:pt x="802887" y="339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5553D5E-73DB-4E48-BBB2-F7109C791C4E}"/>
              </a:ext>
            </a:extLst>
          </p:cNvPr>
          <p:cNvSpPr/>
          <p:nvPr/>
        </p:nvSpPr>
        <p:spPr>
          <a:xfrm>
            <a:off x="1594624" y="2994102"/>
            <a:ext cx="1193181" cy="27878"/>
          </a:xfrm>
          <a:custGeom>
            <a:avLst/>
            <a:gdLst>
              <a:gd name="connsiteX0" fmla="*/ 0 w 1193181"/>
              <a:gd name="connsiteY0" fmla="*/ 0 h 27878"/>
              <a:gd name="connsiteX1" fmla="*/ 908825 w 1193181"/>
              <a:gd name="connsiteY1" fmla="*/ 27878 h 27878"/>
              <a:gd name="connsiteX2" fmla="*/ 1193181 w 1193181"/>
              <a:gd name="connsiteY2" fmla="*/ 0 h 2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181" h="27878">
                <a:moveTo>
                  <a:pt x="0" y="0"/>
                </a:moveTo>
                <a:lnTo>
                  <a:pt x="908825" y="27878"/>
                </a:lnTo>
                <a:cubicBezTo>
                  <a:pt x="1107688" y="27878"/>
                  <a:pt x="1150434" y="13939"/>
                  <a:pt x="119318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713EFEA-B008-7540-B39B-6DAAF6B12204}"/>
              </a:ext>
            </a:extLst>
          </p:cNvPr>
          <p:cNvSpPr/>
          <p:nvPr/>
        </p:nvSpPr>
        <p:spPr>
          <a:xfrm>
            <a:off x="5140712" y="3049859"/>
            <a:ext cx="412595" cy="11151"/>
          </a:xfrm>
          <a:custGeom>
            <a:avLst/>
            <a:gdLst>
              <a:gd name="connsiteX0" fmla="*/ 0 w 412595"/>
              <a:gd name="connsiteY0" fmla="*/ 0 h 11151"/>
              <a:gd name="connsiteX1" fmla="*/ 412595 w 412595"/>
              <a:gd name="connsiteY1" fmla="*/ 11151 h 1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2595" h="11151">
                <a:moveTo>
                  <a:pt x="0" y="0"/>
                </a:moveTo>
                <a:lnTo>
                  <a:pt x="412595" y="1115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8244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7635C-E13E-EB4B-B845-1C88C0DD7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Whose DNS is it anyway?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DDB39-AA5A-FA4E-B9E7-D12156331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ISP-provided DNS infrastructure</a:t>
            </a:r>
          </a:p>
          <a:p>
            <a:r>
              <a:rPr lang="en-AU" dirty="0"/>
              <a:t>User configured DNS resolvers can override ISP defaults</a:t>
            </a:r>
          </a:p>
          <a:p>
            <a:pPr lvl="1"/>
            <a:r>
              <a:rPr lang="en-AU" dirty="0"/>
              <a:t>Although open DNS and DoT can be blocked at the ISP level by port level blocking and interception</a:t>
            </a:r>
          </a:p>
          <a:p>
            <a:pPr lvl="1"/>
            <a:r>
              <a:rPr lang="en-AU" dirty="0"/>
              <a:t>It’s unclear whether </a:t>
            </a:r>
            <a:r>
              <a:rPr lang="en-AU" dirty="0" err="1"/>
              <a:t>DoH</a:t>
            </a:r>
            <a:r>
              <a:rPr lang="en-AU" dirty="0"/>
              <a:t> and </a:t>
            </a:r>
            <a:r>
              <a:rPr lang="en-AU" dirty="0" err="1"/>
              <a:t>DoQ</a:t>
            </a:r>
            <a:r>
              <a:rPr lang="en-AU" dirty="0"/>
              <a:t> can be blocked so readily</a:t>
            </a:r>
          </a:p>
          <a:p>
            <a:r>
              <a:rPr lang="en-AU" dirty="0"/>
              <a:t>Application selected resolvers can override ISP and platform configured defaults</a:t>
            </a:r>
          </a:p>
          <a:p>
            <a:pPr lvl="1"/>
            <a:r>
              <a:rPr lang="en-AU" dirty="0"/>
              <a:t>It’s unclear whether an applications use of </a:t>
            </a:r>
            <a:r>
              <a:rPr lang="en-AU" dirty="0" err="1"/>
              <a:t>DoH</a:t>
            </a:r>
            <a:r>
              <a:rPr lang="en-AU" dirty="0"/>
              <a:t> can even be detected by the platform, let alone by the ISP</a:t>
            </a:r>
          </a:p>
        </p:txBody>
      </p:sp>
    </p:spTree>
    <p:extLst>
      <p:ext uri="{BB962C8B-B14F-4D97-AF65-F5344CB8AC3E}">
        <p14:creationId xmlns:p14="http://schemas.microsoft.com/office/powerpoint/2010/main" val="126491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08A5E-15FD-114C-A7AB-69450512A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DNS use in the Internet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519F3E-532F-3E47-AC69-227DFD069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164" y="1825625"/>
            <a:ext cx="7751060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52986C-77C9-3C40-B790-C87FDC2ADDB4}"/>
              </a:ext>
            </a:extLst>
          </p:cNvPr>
          <p:cNvSpPr txBox="1"/>
          <p:nvPr/>
        </p:nvSpPr>
        <p:spPr>
          <a:xfrm>
            <a:off x="8990224" y="1973767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AhnbergHand" pitchFamily="2" charset="0"/>
              </a:rPr>
              <a:t>Provider’s DNS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759846-137B-1A49-89F5-52C7D25A66A2}"/>
              </a:ext>
            </a:extLst>
          </p:cNvPr>
          <p:cNvSpPr txBox="1"/>
          <p:nvPr/>
        </p:nvSpPr>
        <p:spPr>
          <a:xfrm>
            <a:off x="9042263" y="3135352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70000"/>
                </a:solidFill>
                <a:latin typeface="AhnbergHand" pitchFamily="2" charset="0"/>
              </a:rPr>
              <a:t>Same country</a:t>
            </a:r>
          </a:p>
          <a:p>
            <a:r>
              <a:rPr lang="en-AU" dirty="0">
                <a:solidFill>
                  <a:srgbClr val="F70000"/>
                </a:solidFill>
                <a:latin typeface="AhnbergHand" pitchFamily="2" charset="0"/>
              </a:rPr>
              <a:t>(Provider’s DNS)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FA427-2732-764F-93F1-6C28091B73D5}"/>
              </a:ext>
            </a:extLst>
          </p:cNvPr>
          <p:cNvSpPr txBox="1"/>
          <p:nvPr/>
        </p:nvSpPr>
        <p:spPr>
          <a:xfrm>
            <a:off x="8943953" y="4191736"/>
            <a:ext cx="2008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C000"/>
                </a:solidFill>
                <a:latin typeface="AhnbergHand" pitchFamily="2" charset="0"/>
              </a:rPr>
              <a:t>Google’s Public</a:t>
            </a:r>
          </a:p>
          <a:p>
            <a:r>
              <a:rPr lang="en-AU" dirty="0">
                <a:solidFill>
                  <a:srgbClr val="FFC000"/>
                </a:solidFill>
                <a:latin typeface="AhnbergHand" pitchFamily="2" charset="0"/>
              </a:rPr>
              <a:t>DNS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2F4992-EED7-9849-8821-2B04FDA77511}"/>
              </a:ext>
            </a:extLst>
          </p:cNvPr>
          <p:cNvSpPr txBox="1"/>
          <p:nvPr/>
        </p:nvSpPr>
        <p:spPr>
          <a:xfrm>
            <a:off x="9030183" y="5692698"/>
            <a:ext cx="2907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All the rest (Open DNS platforms)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9B9947-6725-8E40-893B-309D1A693B56}"/>
              </a:ext>
            </a:extLst>
          </p:cNvPr>
          <p:cNvSpPr txBox="1"/>
          <p:nvPr/>
        </p:nvSpPr>
        <p:spPr>
          <a:xfrm>
            <a:off x="227349" y="1456293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Top 10</a:t>
            </a:r>
          </a:p>
        </p:txBody>
      </p:sp>
    </p:spTree>
    <p:extLst>
      <p:ext uri="{BB962C8B-B14F-4D97-AF65-F5344CB8AC3E}">
        <p14:creationId xmlns:p14="http://schemas.microsoft.com/office/powerpoint/2010/main" val="3739979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08A5E-15FD-114C-A7AB-69450512A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DNS use in New Zealand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52986C-77C9-3C40-B790-C87FDC2ADDB4}"/>
              </a:ext>
            </a:extLst>
          </p:cNvPr>
          <p:cNvSpPr txBox="1"/>
          <p:nvPr/>
        </p:nvSpPr>
        <p:spPr>
          <a:xfrm>
            <a:off x="8990224" y="1973767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accent1">
                    <a:lumMod val="75000"/>
                  </a:schemeClr>
                </a:solidFill>
                <a:latin typeface="AhnbergHand" pitchFamily="2" charset="0"/>
              </a:rPr>
              <a:t>Provider’s DNS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759846-137B-1A49-89F5-52C7D25A66A2}"/>
              </a:ext>
            </a:extLst>
          </p:cNvPr>
          <p:cNvSpPr txBox="1"/>
          <p:nvPr/>
        </p:nvSpPr>
        <p:spPr>
          <a:xfrm>
            <a:off x="8897740" y="3995594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70000"/>
                </a:solidFill>
                <a:latin typeface="AhnbergHand" pitchFamily="2" charset="0"/>
              </a:rPr>
              <a:t>Same country</a:t>
            </a:r>
          </a:p>
          <a:p>
            <a:r>
              <a:rPr lang="en-AU" dirty="0">
                <a:solidFill>
                  <a:srgbClr val="F70000"/>
                </a:solidFill>
                <a:latin typeface="AhnbergHand" pitchFamily="2" charset="0"/>
              </a:rPr>
              <a:t>(Provider’s DNS)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FA427-2732-764F-93F1-6C28091B73D5}"/>
              </a:ext>
            </a:extLst>
          </p:cNvPr>
          <p:cNvSpPr txBox="1"/>
          <p:nvPr/>
        </p:nvSpPr>
        <p:spPr>
          <a:xfrm>
            <a:off x="8897740" y="4844146"/>
            <a:ext cx="2008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C000"/>
                </a:solidFill>
                <a:latin typeface="AhnbergHand" pitchFamily="2" charset="0"/>
              </a:rPr>
              <a:t>Google’s Public</a:t>
            </a:r>
          </a:p>
          <a:p>
            <a:r>
              <a:rPr lang="en-AU" dirty="0">
                <a:solidFill>
                  <a:srgbClr val="FFC000"/>
                </a:solidFill>
                <a:latin typeface="AhnbergHand" pitchFamily="2" charset="0"/>
              </a:rPr>
              <a:t>DNS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2F4992-EED7-9849-8821-2B04FDA77511}"/>
              </a:ext>
            </a:extLst>
          </p:cNvPr>
          <p:cNvSpPr txBox="1"/>
          <p:nvPr/>
        </p:nvSpPr>
        <p:spPr>
          <a:xfrm>
            <a:off x="9030183" y="5692698"/>
            <a:ext cx="2633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All the rest (Open DNS platforms)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9B9947-6725-8E40-893B-309D1A693B56}"/>
              </a:ext>
            </a:extLst>
          </p:cNvPr>
          <p:cNvSpPr txBox="1"/>
          <p:nvPr/>
        </p:nvSpPr>
        <p:spPr>
          <a:xfrm>
            <a:off x="227349" y="1456293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AhnbergHand" pitchFamily="2" charset="0"/>
              </a:rPr>
              <a:t>Top 10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CD5F61A-FC3E-5541-998C-3D44E65AF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1" r="-1"/>
          <a:stretch/>
        </p:blipFill>
        <p:spPr>
          <a:xfrm>
            <a:off x="1239164" y="1690688"/>
            <a:ext cx="7704789" cy="4351338"/>
          </a:xfrm>
        </p:spPr>
      </p:pic>
    </p:spTree>
    <p:extLst>
      <p:ext uri="{BB962C8B-B14F-4D97-AF65-F5344CB8AC3E}">
        <p14:creationId xmlns:p14="http://schemas.microsoft.com/office/powerpoint/2010/main" val="13238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08A5E-15FD-114C-A7AB-69450512A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DNS use in New Zealand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1913F-C457-C14D-B3F3-DA00320F8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567419"/>
            <a:ext cx="11353800" cy="435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72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E0EA5C-11B2-FD48-A1BE-9B7A6CCD8603}"/>
              </a:ext>
            </a:extLst>
          </p:cNvPr>
          <p:cNvSpPr txBox="1"/>
          <p:nvPr/>
        </p:nvSpPr>
        <p:spPr>
          <a:xfrm>
            <a:off x="3122908" y="2193011"/>
            <a:ext cx="26548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800" dirty="0">
                <a:solidFill>
                  <a:schemeClr val="bg1">
                    <a:lumMod val="75000"/>
                  </a:schemeClr>
                </a:solidFill>
                <a:latin typeface="AhnbergHand" pitchFamily="2" charset="0"/>
              </a:rPr>
              <a:t>Thanks!</a:t>
            </a:r>
            <a:endParaRPr lang="en-AU" dirty="0">
              <a:solidFill>
                <a:schemeClr val="bg1">
                  <a:lumMod val="75000"/>
                </a:schemeClr>
              </a:solidFill>
              <a:latin typeface="AhnbergH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68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416F6-83F6-4B4A-A301-F07C85DEB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What defines “The Internet”?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B7A8E-454E-1E44-BA15-28AC2CA6C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Then we turned to the server model and started playing with anycast to improve server performance by service replication</a:t>
            </a:r>
          </a:p>
          <a:p>
            <a:endParaRPr lang="en-AU" dirty="0"/>
          </a:p>
          <a:p>
            <a:r>
              <a:rPr lang="en-AU" dirty="0"/>
              <a:t>Today:</a:t>
            </a:r>
          </a:p>
          <a:p>
            <a:pPr lvl="1"/>
            <a:r>
              <a:rPr lang="en-AU" dirty="0"/>
              <a:t>Clients don’t have a public IP address (NATs)</a:t>
            </a:r>
          </a:p>
          <a:p>
            <a:pPr lvl="1"/>
            <a:r>
              <a:rPr lang="en-AU" dirty="0"/>
              <a:t>Server’s don’t have a unique public IP address (Anycast)</a:t>
            </a:r>
          </a:p>
          <a:p>
            <a:pPr lvl="1"/>
            <a:r>
              <a:rPr lang="en-AU" dirty="0"/>
              <a:t>So what is the address architecture of the Internet?</a:t>
            </a:r>
          </a:p>
          <a:p>
            <a:endParaRPr lang="en-AU" dirty="0"/>
          </a:p>
          <a:p>
            <a:endParaRPr lang="en-AU" dirty="0"/>
          </a:p>
          <a:p>
            <a:pPr lvl="2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06590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416F6-83F6-4B4A-A301-F07C85DEB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What defines “The Internet”?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B7A8E-454E-1E44-BA15-28AC2CA6C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If the Internet used be defined by a communications domain that shared a common name and address infrastructure then we’ve broken the address part and its never going to come back!</a:t>
            </a:r>
          </a:p>
          <a:p>
            <a:endParaRPr lang="en-AU" dirty="0"/>
          </a:p>
          <a:p>
            <a:r>
              <a:rPr lang="en-AU" dirty="0"/>
              <a:t>The Internet is now defined only by a common name space</a:t>
            </a:r>
          </a:p>
          <a:p>
            <a:endParaRPr lang="en-AU" dirty="0"/>
          </a:p>
          <a:p>
            <a:pPr lvl="2"/>
            <a:endParaRPr lang="en-A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014E783-BD0D-A74A-BD4C-979C204F8E11}"/>
              </a:ext>
            </a:extLst>
          </p:cNvPr>
          <p:cNvSpPr/>
          <p:nvPr/>
        </p:nvSpPr>
        <p:spPr>
          <a:xfrm>
            <a:off x="6490010" y="4103649"/>
            <a:ext cx="3323063" cy="22302"/>
          </a:xfrm>
          <a:custGeom>
            <a:avLst/>
            <a:gdLst>
              <a:gd name="connsiteX0" fmla="*/ 0 w 3323063"/>
              <a:gd name="connsiteY0" fmla="*/ 22302 h 22302"/>
              <a:gd name="connsiteX1" fmla="*/ 1064941 w 3323063"/>
              <a:gd name="connsiteY1" fmla="*/ 5575 h 22302"/>
              <a:gd name="connsiteX2" fmla="*/ 3323063 w 3323063"/>
              <a:gd name="connsiteY2" fmla="*/ 0 h 2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23063" h="22302">
                <a:moveTo>
                  <a:pt x="0" y="22302"/>
                </a:moveTo>
                <a:lnTo>
                  <a:pt x="1064941" y="5575"/>
                </a:lnTo>
                <a:lnTo>
                  <a:pt x="3323063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1652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EBFBE-DC5C-DE4E-B816-D4AFA391D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The DNS as the Internet’s Glue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E498F-9964-5D44-9AEC-18C23BDFC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RFC 2826: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sz="2000" dirty="0">
                <a:latin typeface="Courier" pitchFamily="2" charset="0"/>
              </a:rPr>
              <a:t>Effective communications between two parties requires two essential preconditions: </a:t>
            </a:r>
          </a:p>
          <a:p>
            <a:r>
              <a:rPr lang="en-AU" sz="2000" dirty="0">
                <a:latin typeface="Courier" pitchFamily="2" charset="0"/>
              </a:rPr>
              <a:t>The existence of a common symbol set, and </a:t>
            </a:r>
          </a:p>
          <a:p>
            <a:r>
              <a:rPr lang="en-AU" sz="2000" dirty="0">
                <a:latin typeface="Courier" pitchFamily="2" charset="0"/>
              </a:rPr>
              <a:t>The existence of a common semantic interpretation of these symbols. </a:t>
            </a:r>
          </a:p>
          <a:p>
            <a:pPr marL="0" indent="0">
              <a:buNone/>
            </a:pPr>
            <a:r>
              <a:rPr lang="en-AU" sz="2000" dirty="0">
                <a:latin typeface="Courier" pitchFamily="2" charset="0"/>
              </a:rPr>
              <a:t>Failure to meet the first condition implies a failure to communicate at all, while failure to meet the second implies that the meaning of the communication is lost. </a:t>
            </a:r>
            <a:br>
              <a:rPr lang="en-AU" sz="2000" dirty="0">
                <a:latin typeface="Courier" pitchFamily="2" charset="0"/>
              </a:rPr>
            </a:br>
            <a:endParaRPr lang="en-AU" sz="20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239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87494-1D92-6949-B023-A7208E8AD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89" y="365125"/>
            <a:ext cx="11329639" cy="1325563"/>
          </a:xfrm>
        </p:spPr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The Internet’s Domain Name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DDC07-6CDB-5F40-9347-4F612F186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 is it?</a:t>
            </a:r>
          </a:p>
          <a:p>
            <a:pPr lvl="1"/>
            <a:r>
              <a:rPr lang="en-AU" dirty="0"/>
              <a:t>A common set of syntax rules that defines ‘valid’ DNS names</a:t>
            </a:r>
          </a:p>
          <a:p>
            <a:pPr lvl="1"/>
            <a:r>
              <a:rPr lang="en-AU" dirty="0"/>
              <a:t>A hierarchically structured distributed database</a:t>
            </a:r>
          </a:p>
          <a:p>
            <a:pPr lvl="1"/>
            <a:r>
              <a:rPr lang="en-AU" dirty="0"/>
              <a:t>A common name resolution protocol that can consult this database and map a name to a value</a:t>
            </a:r>
          </a:p>
          <a:p>
            <a:pPr lvl="1"/>
            <a:r>
              <a:rPr lang="en-AU" dirty="0"/>
              <a:t>A collection of engines (resolvers and servers) that run a common query/response protocol that performs name resolution</a:t>
            </a:r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4004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4CBBF-FBD1-8840-A260-418FB9DDE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88" y="365125"/>
            <a:ext cx="11846312" cy="1325563"/>
          </a:xfrm>
        </p:spPr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The DNS as Internet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6B1FE-FEED-904C-BED2-65FD9BD1A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The Theory:</a:t>
            </a:r>
          </a:p>
          <a:p>
            <a:pPr lvl="1"/>
            <a:r>
              <a:rPr lang="en-AU" dirty="0"/>
              <a:t>Names are visible to all</a:t>
            </a:r>
          </a:p>
          <a:p>
            <a:pPr lvl="1"/>
            <a:r>
              <a:rPr lang="en-AU" dirty="0"/>
              <a:t>Names resolve consistently to the same values all the time</a:t>
            </a:r>
          </a:p>
          <a:p>
            <a:pPr lvl="1"/>
            <a:endParaRPr lang="en-AU" dirty="0"/>
          </a:p>
          <a:p>
            <a:pPr marL="0" indent="0">
              <a:buNone/>
            </a:pPr>
            <a:r>
              <a:rPr lang="en-AU" dirty="0"/>
              <a:t>The Practice:</a:t>
            </a:r>
          </a:p>
          <a:p>
            <a:pPr lvl="1"/>
            <a:r>
              <a:rPr lang="en-AU" dirty="0"/>
              <a:t>How much of these two principles can we break and still get away with it?</a:t>
            </a:r>
          </a:p>
        </p:txBody>
      </p:sp>
    </p:spTree>
    <p:extLst>
      <p:ext uri="{BB962C8B-B14F-4D97-AF65-F5344CB8AC3E}">
        <p14:creationId xmlns:p14="http://schemas.microsoft.com/office/powerpoint/2010/main" val="1566336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B40D8-BACF-5E40-B9DB-9676C5E14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4">
                    <a:lumMod val="50000"/>
                  </a:schemeClr>
                </a:solidFill>
                <a:latin typeface="Powderfinger Type" panose="02020709070000000403" pitchFamily="49" charset="77"/>
              </a:rPr>
              <a:t>Old School DNS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F15DB-19B1-CB45-9F76-505F43074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DNS is operated as a common infrastructure (not application specific)</a:t>
            </a:r>
          </a:p>
          <a:p>
            <a:r>
              <a:rPr lang="en-AU" dirty="0"/>
              <a:t>The common infrastructure assumes a common and consistent name set in the DNS that is assessible to all</a:t>
            </a:r>
          </a:p>
          <a:p>
            <a:r>
              <a:rPr lang="en-AU" dirty="0"/>
              <a:t>If a name is defined than its definition is the same for all queriers</a:t>
            </a:r>
          </a:p>
          <a:p>
            <a:r>
              <a:rPr lang="en-AU" dirty="0"/>
              <a:t>If a name doesn’t exist it doesn’t exist for every querier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9350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1827</TotalTime>
  <Words>1696</Words>
  <Application>Microsoft Macintosh PowerPoint</Application>
  <PresentationFormat>Widescreen</PresentationFormat>
  <Paragraphs>248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AhnbergHand</vt:lpstr>
      <vt:lpstr>Arial</vt:lpstr>
      <vt:lpstr>Calibri</vt:lpstr>
      <vt:lpstr>Calibri Light</vt:lpstr>
      <vt:lpstr>Courier</vt:lpstr>
      <vt:lpstr>Lucida Sans</vt:lpstr>
      <vt:lpstr>Powderfinger Type</vt:lpstr>
      <vt:lpstr>Office Theme</vt:lpstr>
      <vt:lpstr>DoH!</vt:lpstr>
      <vt:lpstr>Words of Caution!</vt:lpstr>
      <vt:lpstr>What defines “The Internet”?</vt:lpstr>
      <vt:lpstr>What defines “The Internet”?</vt:lpstr>
      <vt:lpstr>What defines “The Internet”?</vt:lpstr>
      <vt:lpstr>The DNS as the Internet’s Glue</vt:lpstr>
      <vt:lpstr>The Internet’s Domain Name System</vt:lpstr>
      <vt:lpstr>The DNS as Internet Infrastructure</vt:lpstr>
      <vt:lpstr>Old School DNS</vt:lpstr>
      <vt:lpstr>Old School DNS</vt:lpstr>
      <vt:lpstr>Old School DNS</vt:lpstr>
      <vt:lpstr>DNS (Ab)Use</vt:lpstr>
      <vt:lpstr>The Path to DoH</vt:lpstr>
      <vt:lpstr>Why pick on the DNS?</vt:lpstr>
      <vt:lpstr>Second-hand DNS queries are a business opportunity these days</vt:lpstr>
      <vt:lpstr>How can we improve DNS Privacy?</vt:lpstr>
      <vt:lpstr>Encrypting the session</vt:lpstr>
      <vt:lpstr>DoT - DNS over TLS</vt:lpstr>
      <vt:lpstr>DoT - DNS over TLS</vt:lpstr>
      <vt:lpstr>Who is at the other end of the TLS session?</vt:lpstr>
      <vt:lpstr>DNS over TLS and Android</vt:lpstr>
      <vt:lpstr>DoT - DNS over TLS</vt:lpstr>
      <vt:lpstr>But once you are using TLS it’s a short step to…</vt:lpstr>
      <vt:lpstr>DoH - DNS over HTTPS</vt:lpstr>
      <vt:lpstr>DoH - DNS within the Browser</vt:lpstr>
      <vt:lpstr>DoH - DNS within the Browser</vt:lpstr>
      <vt:lpstr>Why DoH?</vt:lpstr>
      <vt:lpstr>Why DoH?</vt:lpstr>
      <vt:lpstr>DoH Bypass</vt:lpstr>
      <vt:lpstr>DoH Futures?</vt:lpstr>
      <vt:lpstr>If the web is doing it… why not the DNS?</vt:lpstr>
      <vt:lpstr>DoQ - DNS over QUIC</vt:lpstr>
      <vt:lpstr>DoT, DoH, DoQ</vt:lpstr>
      <vt:lpstr>Whose DNS is it anyway?</vt:lpstr>
      <vt:lpstr>DNS use in the Internet</vt:lpstr>
      <vt:lpstr>DNS use in New Zealand</vt:lpstr>
      <vt:lpstr>DNS use in New Zealand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DoH and the changing nature of the DNS Infrastructure</dc:title>
  <dc:creator>Geoff Huston</dc:creator>
  <cp:lastModifiedBy>Geoff Huston</cp:lastModifiedBy>
  <cp:revision>29</cp:revision>
  <dcterms:created xsi:type="dcterms:W3CDTF">2020-01-21T04:57:45Z</dcterms:created>
  <dcterms:modified xsi:type="dcterms:W3CDTF">2020-01-30T01:18:24Z</dcterms:modified>
</cp:coreProperties>
</file>