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2" r:id="rId4"/>
    <p:sldId id="273" r:id="rId5"/>
    <p:sldId id="275" r:id="rId6"/>
    <p:sldId id="276" r:id="rId7"/>
    <p:sldId id="261" r:id="rId8"/>
    <p:sldId id="269" r:id="rId9"/>
    <p:sldId id="305" r:id="rId10"/>
    <p:sldId id="270" r:id="rId11"/>
    <p:sldId id="271" r:id="rId12"/>
    <p:sldId id="262" r:id="rId13"/>
    <p:sldId id="290" r:id="rId14"/>
    <p:sldId id="285" r:id="rId15"/>
    <p:sldId id="299" r:id="rId16"/>
    <p:sldId id="300" r:id="rId17"/>
    <p:sldId id="288" r:id="rId18"/>
    <p:sldId id="306" r:id="rId19"/>
    <p:sldId id="307" r:id="rId20"/>
    <p:sldId id="310" r:id="rId21"/>
    <p:sldId id="312" r:id="rId22"/>
    <p:sldId id="313" r:id="rId23"/>
    <p:sldId id="311" r:id="rId24"/>
    <p:sldId id="314" r:id="rId25"/>
    <p:sldId id="315" r:id="rId26"/>
    <p:sldId id="316" r:id="rId27"/>
    <p:sldId id="317" r:id="rId28"/>
    <p:sldId id="318" r:id="rId29"/>
    <p:sldId id="319" r:id="rId30"/>
    <p:sldId id="309"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p:restoredTop sz="94647"/>
  </p:normalViewPr>
  <p:slideViewPr>
    <p:cSldViewPr snapToGrid="0" snapToObjects="1">
      <p:cViewPr varScale="1">
        <p:scale>
          <a:sx n="168" d="100"/>
          <a:sy n="168" d="100"/>
        </p:scale>
        <p:origin x="24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3363C1-015B-1347-BEBD-3135EB34B609}"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363C1-015B-1347-BEBD-3135EB34B609}"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363C1-015B-1347-BEBD-3135EB34B609}" type="datetimeFigureOut">
              <a:rPr lang="en-US" smtClean="0"/>
              <a:t>10/30/18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363C1-015B-1347-BEBD-3135EB34B609}"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363C1-015B-1347-BEBD-3135EB34B609}" type="datetimeFigureOut">
              <a:rPr lang="en-US" smtClean="0"/>
              <a:t>10/30/18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363C1-015B-1347-BEBD-3135EB34B609}" type="datetimeFigureOut">
              <a:rPr lang="en-US" smtClean="0"/>
              <a:t>10/30/18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363C1-015B-1347-BEBD-3135EB34B609}" type="datetimeFigureOut">
              <a:rPr lang="en-US" smtClean="0"/>
              <a:t>10/30/18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3363C1-015B-1347-BEBD-3135EB34B609}"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3363C1-015B-1347-BEBD-3135EB34B609}" type="datetimeFigureOut">
              <a:rPr lang="en-US" smtClean="0"/>
              <a:t>10/30/18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8D67-254C-A740-BFF6-95100130D036}"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363C1-015B-1347-BEBD-3135EB34B609}" type="datetimeFigureOut">
              <a:rPr lang="en-US" smtClean="0"/>
              <a:t>10/30/18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8D67-254C-A740-BFF6-95100130D03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270" y="1019493"/>
            <a:ext cx="9144000" cy="2387600"/>
          </a:xfrm>
        </p:spPr>
        <p:txBody>
          <a:bodyPr/>
          <a:lstStyle/>
          <a:p>
            <a:r>
              <a:rPr lang="en-US" dirty="0">
                <a:latin typeface="Powderfinger Type" panose="02020709070000000403" pitchFamily="49" charset="77"/>
              </a:rPr>
              <a:t>Measuring the KSK Roll </a:t>
            </a:r>
          </a:p>
        </p:txBody>
      </p:sp>
      <p:sp>
        <p:nvSpPr>
          <p:cNvPr id="3" name="Subtitle 2"/>
          <p:cNvSpPr>
            <a:spLocks noGrp="1"/>
          </p:cNvSpPr>
          <p:nvPr>
            <p:ph type="subTitle" idx="1"/>
          </p:nvPr>
        </p:nvSpPr>
        <p:spPr>
          <a:xfrm>
            <a:off x="2301240" y="4322128"/>
            <a:ext cx="9144000" cy="1655762"/>
          </a:xfrm>
        </p:spPr>
        <p:txBody>
          <a:bodyPr>
            <a:normAutofit/>
          </a:bodyPr>
          <a:lstStyle/>
          <a:p>
            <a:pPr algn="r"/>
            <a:r>
              <a:rPr lang="en-US" sz="2000" dirty="0">
                <a:solidFill>
                  <a:schemeClr val="bg1">
                    <a:lumMod val="75000"/>
                  </a:schemeClr>
                </a:solidFill>
                <a:latin typeface="AhnbergHand" charset="0"/>
                <a:ea typeface="AhnbergHand" charset="0"/>
                <a:cs typeface="AhnbergHand" charset="0"/>
              </a:rPr>
              <a:t>Geoff Huston</a:t>
            </a:r>
          </a:p>
          <a:p>
            <a:pPr algn="r"/>
            <a:r>
              <a:rPr lang="en-US" sz="2000" dirty="0">
                <a:solidFill>
                  <a:schemeClr val="bg1">
                    <a:lumMod val="75000"/>
                  </a:schemeClr>
                </a:solidFill>
                <a:latin typeface="AhnbergHand" charset="0"/>
                <a:ea typeface="AhnbergHand" charset="0"/>
                <a:cs typeface="AhnbergHand" charset="0"/>
              </a:rPr>
              <a:t>APNIC Labs</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What is this saying?</a:t>
            </a:r>
          </a:p>
        </p:txBody>
      </p:sp>
      <p:sp>
        <p:nvSpPr>
          <p:cNvPr id="3" name="Content Placeholder 2"/>
          <p:cNvSpPr>
            <a:spLocks noGrp="1"/>
          </p:cNvSpPr>
          <p:nvPr>
            <p:ph idx="1"/>
          </p:nvPr>
        </p:nvSpPr>
        <p:spPr/>
        <p:txBody>
          <a:bodyPr/>
          <a:lstStyle/>
          <a:p>
            <a:pPr marL="0" indent="0">
              <a:buNone/>
            </a:pPr>
            <a:r>
              <a:rPr lang="en-AU" dirty="0"/>
              <a:t>It’s clear that there is some residual set of resolvers that are signalling that they have not yet learned to trust the new KSK key</a:t>
            </a:r>
          </a:p>
          <a:p>
            <a:pPr marL="0" indent="0">
              <a:buNone/>
            </a:pPr>
            <a:r>
              <a:rPr lang="en-AU" dirty="0"/>
              <a:t>But its </a:t>
            </a:r>
            <a:r>
              <a:rPr lang="en-AU" b="1" dirty="0"/>
              <a:t>not</a:t>
            </a:r>
            <a:r>
              <a:rPr lang="en-AU" dirty="0"/>
              <a:t> clear if: </a:t>
            </a:r>
          </a:p>
          <a:p>
            <a:pPr lvl="1"/>
            <a:r>
              <a:rPr lang="en-AU" dirty="0"/>
              <a:t>This is an accurate signal about the state of this resolver</a:t>
            </a:r>
          </a:p>
          <a:p>
            <a:pPr lvl="1"/>
            <a:r>
              <a:rPr lang="en-AU" dirty="0"/>
              <a:t>This is an accurate signal about the identity of this resolver</a:t>
            </a:r>
          </a:p>
          <a:p>
            <a:pPr lvl="1"/>
            <a:r>
              <a:rPr lang="en-AU" dirty="0"/>
              <a:t>How many users sit ‘behind’ this resolver</a:t>
            </a:r>
          </a:p>
          <a:p>
            <a:pPr lvl="1"/>
            <a:r>
              <a:rPr lang="en-AU" dirty="0"/>
              <a:t>Whether these uses rely solely on this resolver, or if they also have alternate resolvers that they can use</a:t>
            </a:r>
          </a:p>
          <a:p>
            <a:pPr lvl="1"/>
            <a:r>
              <a:rPr lang="en-AU" dirty="0"/>
              <a:t>What proportion of all users are affected </a:t>
            </a:r>
          </a:p>
          <a:p>
            <a:endParaRPr lang="en-AU" dirty="0"/>
          </a:p>
          <a:p>
            <a:endParaRPr lang="en-AU" dirty="0"/>
          </a:p>
        </p:txBody>
      </p:sp>
    </p:spTree>
    <p:extLst>
      <p:ext uri="{BB962C8B-B14F-4D97-AF65-F5344CB8AC3E}">
        <p14:creationId xmlns:p14="http://schemas.microsoft.com/office/powerpoint/2010/main" val="60658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p:cNvSpPr>
            <a:spLocks noGrp="1"/>
          </p:cNvSpPr>
          <p:nvPr>
            <p:ph idx="1"/>
          </p:nvPr>
        </p:nvSpPr>
        <p:spPr/>
        <p:txBody>
          <a:bodyPr>
            <a:normAutofit lnSpcReduction="10000"/>
          </a:bodyPr>
          <a:lstStyle/>
          <a:p>
            <a:r>
              <a:rPr lang="en-AU" dirty="0"/>
              <a:t>Because the DNS does not disclose the antecedents of a query</a:t>
            </a:r>
          </a:p>
          <a:p>
            <a:pPr lvl="1"/>
            <a:r>
              <a:rPr lang="en-AU" dirty="0"/>
              <a:t>If A forwards a query to B, who queries a Root Server then if the query contains an implicit  signal (as in this case) then it appears that B is querying, not A</a:t>
            </a:r>
          </a:p>
          <a:p>
            <a:pPr lvl="1"/>
            <a:r>
              <a:rPr lang="en-AU" dirty="0"/>
              <a:t>At no time is the user made visible in the referred query</a:t>
            </a:r>
          </a:p>
          <a:p>
            <a:r>
              <a:rPr lang="en-AU" dirty="0"/>
              <a:t>Because caching</a:t>
            </a:r>
          </a:p>
          <a:p>
            <a:pPr lvl="1"/>
            <a:r>
              <a:rPr lang="en-AU" dirty="0"/>
              <a:t>If A and B both forward their queries via C, then it may be that one or both of these queries may be answered from C’s cache</a:t>
            </a:r>
          </a:p>
          <a:p>
            <a:pPr lvl="1"/>
            <a:r>
              <a:rPr lang="en-AU" dirty="0"/>
              <a:t>In this case the signal is being suppressed</a:t>
            </a:r>
          </a:p>
          <a:p>
            <a:r>
              <a:rPr lang="en-AU" dirty="0"/>
              <a:t>Because its actually measuring a cause, not the outcome</a:t>
            </a:r>
          </a:p>
          <a:p>
            <a:pPr lvl="1"/>
            <a:r>
              <a:rPr lang="en-AU" dirty="0"/>
              <a:t>Its measuring resolvers’ uptake of the new KSK, but is not able to measure the user impact of this</a:t>
            </a:r>
          </a:p>
          <a:p>
            <a:pPr lvl="1"/>
            <a:endParaRPr lang="en-AU" dirty="0"/>
          </a:p>
        </p:txBody>
      </p:sp>
    </p:spTree>
    <p:extLst>
      <p:ext uri="{BB962C8B-B14F-4D97-AF65-F5344CB8AC3E}">
        <p14:creationId xmlns:p14="http://schemas.microsoft.com/office/powerpoint/2010/main" val="101052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User-Side Measurement</a:t>
            </a:r>
          </a:p>
        </p:txBody>
      </p:sp>
      <p:grpSp>
        <p:nvGrpSpPr>
          <p:cNvPr id="7" name="Group 6">
            <a:extLst>
              <a:ext uri="{FF2B5EF4-FFF2-40B4-BE49-F238E27FC236}">
                <a16:creationId xmlns:a16="http://schemas.microsoft.com/office/drawing/2014/main" id="{2B57137C-C0E0-9F41-9EE5-AC182CC8C760}"/>
              </a:ext>
            </a:extLst>
          </p:cNvPr>
          <p:cNvGrpSpPr/>
          <p:nvPr/>
        </p:nvGrpSpPr>
        <p:grpSpPr>
          <a:xfrm>
            <a:off x="7861974" y="365125"/>
            <a:ext cx="3812852" cy="2126242"/>
            <a:chOff x="7900074" y="365125"/>
            <a:chExt cx="3812852" cy="2126242"/>
          </a:xfrm>
        </p:grpSpPr>
        <p:pic>
          <p:nvPicPr>
            <p:cNvPr id="5" name="Picture 4">
              <a:extLst>
                <a:ext uri="{FF2B5EF4-FFF2-40B4-BE49-F238E27FC236}">
                  <a16:creationId xmlns:a16="http://schemas.microsoft.com/office/drawing/2014/main" id="{0DF227B5-DB0E-3D41-A742-FE5F5B83F897}"/>
                </a:ext>
              </a:extLst>
            </p:cNvPr>
            <p:cNvPicPr>
              <a:picLocks noChangeAspect="1"/>
            </p:cNvPicPr>
            <p:nvPr/>
          </p:nvPicPr>
          <p:blipFill>
            <a:blip r:embed="rId2"/>
            <a:stretch>
              <a:fillRect/>
            </a:stretch>
          </p:blipFill>
          <p:spPr>
            <a:xfrm>
              <a:off x="7987004" y="365125"/>
              <a:ext cx="3725922" cy="2126242"/>
            </a:xfrm>
            <a:prstGeom prst="rect">
              <a:avLst/>
            </a:prstGeom>
          </p:spPr>
        </p:pic>
        <p:sp>
          <p:nvSpPr>
            <p:cNvPr id="6" name="Rectangle 5">
              <a:extLst>
                <a:ext uri="{FF2B5EF4-FFF2-40B4-BE49-F238E27FC236}">
                  <a16:creationId xmlns:a16="http://schemas.microsoft.com/office/drawing/2014/main" id="{C180EB12-A440-AF43-9DA1-C843B40A5C67}"/>
                </a:ext>
              </a:extLst>
            </p:cNvPr>
            <p:cNvSpPr/>
            <p:nvPr/>
          </p:nvSpPr>
          <p:spPr>
            <a:xfrm>
              <a:off x="7900074" y="1526933"/>
              <a:ext cx="1137246" cy="95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838200" y="1825625"/>
            <a:ext cx="8602980" cy="4351338"/>
          </a:xfrm>
        </p:spPr>
        <p:txBody>
          <a:bodyPr>
            <a:normAutofit/>
          </a:bodyPr>
          <a:lstStyle/>
          <a:p>
            <a:pPr marL="0" indent="0">
              <a:buNone/>
            </a:pPr>
            <a:r>
              <a:rPr lang="en-US" dirty="0"/>
              <a:t>Can we devise a DNS query that could reveal the state of the trusted keys of the resolvers back to the user?</a:t>
            </a:r>
          </a:p>
          <a:p>
            <a:pPr marL="0" indent="0">
              <a:buNone/>
            </a:pPr>
            <a:endParaRPr lang="en-US" dirty="0"/>
          </a:p>
          <a:p>
            <a:pPr lvl="1"/>
            <a:r>
              <a:rPr lang="en-US" dirty="0"/>
              <a:t>Not within the current parameters of DNSSEC and/or resolver </a:t>
            </a:r>
            <a:r>
              <a:rPr lang="en-US" dirty="0" err="1"/>
              <a:t>behaviour</a:t>
            </a:r>
            <a:endParaRPr lang="en-US" dirty="0"/>
          </a:p>
          <a:p>
            <a:pPr lvl="1"/>
            <a:endParaRPr lang="en-US" dirty="0"/>
          </a:p>
          <a:p>
            <a:pPr lvl="1"/>
            <a:endParaRPr lang="en-US" dirty="0"/>
          </a:p>
        </p:txBody>
      </p:sp>
    </p:spTree>
    <p:extLst>
      <p:ext uri="{BB962C8B-B14F-4D97-AF65-F5344CB8AC3E}">
        <p14:creationId xmlns:p14="http://schemas.microsoft.com/office/powerpoint/2010/main" val="133722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944C09-907A-BF45-B181-A542B0F70D51}"/>
              </a:ext>
            </a:extLst>
          </p:cNvPr>
          <p:cNvGrpSpPr/>
          <p:nvPr/>
        </p:nvGrpSpPr>
        <p:grpSpPr>
          <a:xfrm>
            <a:off x="8326794" y="6985"/>
            <a:ext cx="3812852" cy="2126242"/>
            <a:chOff x="7900074" y="365125"/>
            <a:chExt cx="3812852" cy="2126242"/>
          </a:xfrm>
        </p:grpSpPr>
        <p:pic>
          <p:nvPicPr>
            <p:cNvPr id="5" name="Picture 4">
              <a:extLst>
                <a:ext uri="{FF2B5EF4-FFF2-40B4-BE49-F238E27FC236}">
                  <a16:creationId xmlns:a16="http://schemas.microsoft.com/office/drawing/2014/main" id="{49EA5111-804A-0949-B6BD-0A9B6E39EB5A}"/>
                </a:ext>
              </a:extLst>
            </p:cNvPr>
            <p:cNvPicPr>
              <a:picLocks noChangeAspect="1"/>
            </p:cNvPicPr>
            <p:nvPr/>
          </p:nvPicPr>
          <p:blipFill>
            <a:blip r:embed="rId2"/>
            <a:stretch>
              <a:fillRect/>
            </a:stretch>
          </p:blipFill>
          <p:spPr>
            <a:xfrm>
              <a:off x="7987004" y="365125"/>
              <a:ext cx="3725922" cy="2126242"/>
            </a:xfrm>
            <a:prstGeom prst="rect">
              <a:avLst/>
            </a:prstGeom>
          </p:spPr>
        </p:pic>
        <p:sp>
          <p:nvSpPr>
            <p:cNvPr id="6" name="Rectangle 5">
              <a:extLst>
                <a:ext uri="{FF2B5EF4-FFF2-40B4-BE49-F238E27FC236}">
                  <a16:creationId xmlns:a16="http://schemas.microsoft.com/office/drawing/2014/main" id="{1B65B1E7-4B13-DE48-B3CC-FCE571C277E0}"/>
                </a:ext>
              </a:extLst>
            </p:cNvPr>
            <p:cNvSpPr/>
            <p:nvPr/>
          </p:nvSpPr>
          <p:spPr>
            <a:xfrm>
              <a:off x="7900074" y="1526933"/>
              <a:ext cx="1137246" cy="956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latin typeface="Powderfinger Type" panose="02020709070000000403" pitchFamily="49" charset="77"/>
              </a:rPr>
              <a:t>User-Side Measurement</a:t>
            </a:r>
          </a:p>
        </p:txBody>
      </p:sp>
      <p:sp>
        <p:nvSpPr>
          <p:cNvPr id="3" name="Content Placeholder 2"/>
          <p:cNvSpPr>
            <a:spLocks noGrp="1"/>
          </p:cNvSpPr>
          <p:nvPr>
            <p:ph idx="1"/>
          </p:nvPr>
        </p:nvSpPr>
        <p:spPr/>
        <p:txBody>
          <a:bodyPr>
            <a:normAutofit/>
          </a:bodyPr>
          <a:lstStyle/>
          <a:p>
            <a:pPr marL="0" indent="0">
              <a:buNone/>
            </a:pPr>
            <a:r>
              <a:rPr lang="en-US" dirty="0"/>
              <a:t>Can we devise a DNS query that could reveal the state of the trusted keys of the resolvers back to the user?</a:t>
            </a:r>
          </a:p>
          <a:p>
            <a:pPr marL="0" indent="0">
              <a:buNone/>
            </a:pPr>
            <a:endParaRPr lang="en-US" dirty="0"/>
          </a:p>
          <a:p>
            <a:pPr lvl="1"/>
            <a:r>
              <a:rPr lang="en-US" dirty="0"/>
              <a:t>What about a change to the resolver’s reporting of validation outcome depending on the resolver’s local trusted key state?</a:t>
            </a:r>
          </a:p>
          <a:p>
            <a:pPr lvl="2"/>
            <a:r>
              <a:rPr lang="en-US" sz="2400" dirty="0"/>
              <a:t>If a query contains the label </a:t>
            </a:r>
            <a:r>
              <a:rPr lang="en-US" sz="2400" b="1" dirty="0"/>
              <a:t>“root-key-sentinel-is-ta-&lt;key-tag&gt;</a:t>
            </a:r>
            <a:r>
              <a:rPr lang="en-US" sz="2400" dirty="0"/>
              <a:t>” then a validating resolver will report validation failure if the key is NOT in the local trusted key store</a:t>
            </a:r>
            <a:endParaRPr lang="en-US" dirty="0"/>
          </a:p>
          <a:p>
            <a:pPr lvl="2"/>
            <a:r>
              <a:rPr lang="en-US" sz="2400" dirty="0"/>
              <a:t>If a query contains the label </a:t>
            </a:r>
            <a:r>
              <a:rPr lang="en-US" sz="2400" b="1" dirty="0"/>
              <a:t>“root-key-sentinel-not-ta-&lt;key-tag&gt;”</a:t>
            </a:r>
            <a:r>
              <a:rPr lang="en-US" sz="2400" dirty="0"/>
              <a:t> then a validating resolver will report validation failure if the key IS in the local trusted key store</a:t>
            </a:r>
          </a:p>
          <a:p>
            <a:pPr lvl="1"/>
            <a:endParaRPr lang="en-US" dirty="0"/>
          </a:p>
        </p:txBody>
      </p:sp>
    </p:spTree>
    <p:extLst>
      <p:ext uri="{BB962C8B-B14F-4D97-AF65-F5344CB8AC3E}">
        <p14:creationId xmlns:p14="http://schemas.microsoft.com/office/powerpoint/2010/main" val="187796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BC0C-8604-C541-9B05-C03954A941A5}"/>
              </a:ext>
            </a:extLst>
          </p:cNvPr>
          <p:cNvSpPr>
            <a:spLocks noGrp="1"/>
          </p:cNvSpPr>
          <p:nvPr>
            <p:ph type="title"/>
          </p:nvPr>
        </p:nvSpPr>
        <p:spPr/>
        <p:txBody>
          <a:bodyPr/>
          <a:lstStyle/>
          <a:p>
            <a:r>
              <a:rPr lang="en-AU" dirty="0">
                <a:latin typeface="Powderfinger Type" panose="02020709070000000403" pitchFamily="49" charset="77"/>
              </a:rPr>
              <a:t>DNS + Web</a:t>
            </a:r>
          </a:p>
        </p:txBody>
      </p:sp>
      <p:sp>
        <p:nvSpPr>
          <p:cNvPr id="3" name="Content Placeholder 2">
            <a:extLst>
              <a:ext uri="{FF2B5EF4-FFF2-40B4-BE49-F238E27FC236}">
                <a16:creationId xmlns:a16="http://schemas.microsoft.com/office/drawing/2014/main" id="{81307B28-7D87-6E49-8874-23159ABE64B6}"/>
              </a:ext>
            </a:extLst>
          </p:cNvPr>
          <p:cNvSpPr>
            <a:spLocks noGrp="1"/>
          </p:cNvSpPr>
          <p:nvPr>
            <p:ph idx="1"/>
          </p:nvPr>
        </p:nvSpPr>
        <p:spPr/>
        <p:txBody>
          <a:bodyPr/>
          <a:lstStyle/>
          <a:p>
            <a:r>
              <a:rPr lang="en-AU" dirty="0"/>
              <a:t>How can you tell if a user is able to resolve a DNS name?</a:t>
            </a:r>
          </a:p>
          <a:p>
            <a:pPr lvl="1"/>
            <a:r>
              <a:rPr lang="en-AU" dirty="0"/>
              <a:t>Be the user (get the user to run a script of some sort)</a:t>
            </a:r>
          </a:p>
          <a:p>
            <a:pPr lvl="1"/>
            <a:r>
              <a:rPr lang="en-AU" dirty="0"/>
              <a:t>Look at the DNS server AND the Web server</a:t>
            </a:r>
          </a:p>
          <a:p>
            <a:pPr lvl="2"/>
            <a:r>
              <a:rPr lang="en-AU" dirty="0"/>
              <a:t>The Web object is fetched only when the DNS provides a resolution answer</a:t>
            </a:r>
          </a:p>
          <a:p>
            <a:pPr lvl="2"/>
            <a:r>
              <a:rPr lang="en-AU" dirty="0"/>
              <a:t>But the opposite is not necessarily the case, so there is a noise component in such an approach</a:t>
            </a:r>
          </a:p>
        </p:txBody>
      </p:sp>
    </p:spTree>
    <p:extLst>
      <p:ext uri="{BB962C8B-B14F-4D97-AF65-F5344CB8AC3E}">
        <p14:creationId xmlns:p14="http://schemas.microsoft.com/office/powerpoint/2010/main" val="284208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FFD0-4F9E-4445-BFF4-1163C11FDDA0}"/>
              </a:ext>
            </a:extLst>
          </p:cNvPr>
          <p:cNvSpPr>
            <a:spLocks noGrp="1"/>
          </p:cNvSpPr>
          <p:nvPr>
            <p:ph type="title"/>
          </p:nvPr>
        </p:nvSpPr>
        <p:spPr/>
        <p:txBody>
          <a:bodyPr/>
          <a:lstStyle/>
          <a:p>
            <a:r>
              <a:rPr lang="en-AU" dirty="0">
                <a:latin typeface="Powderfinger Type" panose="02020709070000000403" pitchFamily="49" charset="77"/>
              </a:rPr>
              <a:t>Prior to the KSK Roll</a:t>
            </a:r>
          </a:p>
        </p:txBody>
      </p:sp>
      <p:sp>
        <p:nvSpPr>
          <p:cNvPr id="8" name="TextBox 7">
            <a:extLst>
              <a:ext uri="{FF2B5EF4-FFF2-40B4-BE49-F238E27FC236}">
                <a16:creationId xmlns:a16="http://schemas.microsoft.com/office/drawing/2014/main" id="{0FEC52D4-9058-B943-9260-DEFDE35396AC}"/>
              </a:ext>
            </a:extLst>
          </p:cNvPr>
          <p:cNvSpPr txBox="1"/>
          <p:nvPr/>
        </p:nvSpPr>
        <p:spPr>
          <a:xfrm>
            <a:off x="8164286" y="1757676"/>
            <a:ext cx="3349689" cy="646331"/>
          </a:xfrm>
          <a:prstGeom prst="rect">
            <a:avLst/>
          </a:prstGeom>
          <a:noFill/>
        </p:spPr>
        <p:txBody>
          <a:bodyPr wrap="square" rtlCol="0">
            <a:spAutoFit/>
          </a:bodyPr>
          <a:lstStyle/>
          <a:p>
            <a:r>
              <a:rPr lang="en-AU" dirty="0"/>
              <a:t>16% of users use DNSSEC-validating resolvers</a:t>
            </a:r>
          </a:p>
        </p:txBody>
      </p:sp>
      <p:sp>
        <p:nvSpPr>
          <p:cNvPr id="9" name="TextBox 8">
            <a:extLst>
              <a:ext uri="{FF2B5EF4-FFF2-40B4-BE49-F238E27FC236}">
                <a16:creationId xmlns:a16="http://schemas.microsoft.com/office/drawing/2014/main" id="{A9C1EEBD-479F-3547-A518-55A0C1BFC26F}"/>
              </a:ext>
            </a:extLst>
          </p:cNvPr>
          <p:cNvSpPr txBox="1"/>
          <p:nvPr/>
        </p:nvSpPr>
        <p:spPr>
          <a:xfrm>
            <a:off x="8112975" y="3045162"/>
            <a:ext cx="3349689" cy="646331"/>
          </a:xfrm>
          <a:prstGeom prst="rect">
            <a:avLst/>
          </a:prstGeom>
          <a:noFill/>
        </p:spPr>
        <p:txBody>
          <a:bodyPr wrap="square" rtlCol="0">
            <a:spAutoFit/>
          </a:bodyPr>
          <a:lstStyle/>
          <a:p>
            <a:r>
              <a:rPr lang="en-AU" dirty="0"/>
              <a:t>15% of users do not report</a:t>
            </a:r>
          </a:p>
          <a:p>
            <a:r>
              <a:rPr lang="en-AU" dirty="0"/>
              <a:t>their KSK trust-state</a:t>
            </a:r>
          </a:p>
        </p:txBody>
      </p:sp>
      <p:sp>
        <p:nvSpPr>
          <p:cNvPr id="12" name="Rectangle 11">
            <a:extLst>
              <a:ext uri="{FF2B5EF4-FFF2-40B4-BE49-F238E27FC236}">
                <a16:creationId xmlns:a16="http://schemas.microsoft.com/office/drawing/2014/main" id="{E4811235-D3C8-4046-B4DA-65795CBBBD4F}"/>
              </a:ext>
            </a:extLst>
          </p:cNvPr>
          <p:cNvSpPr/>
          <p:nvPr/>
        </p:nvSpPr>
        <p:spPr>
          <a:xfrm>
            <a:off x="8054494" y="5017019"/>
            <a:ext cx="3459480" cy="646331"/>
          </a:xfrm>
          <a:prstGeom prst="rect">
            <a:avLst/>
          </a:prstGeom>
        </p:spPr>
        <p:txBody>
          <a:bodyPr wrap="square">
            <a:spAutoFit/>
          </a:bodyPr>
          <a:lstStyle/>
          <a:p>
            <a:r>
              <a:rPr lang="en-AU" dirty="0"/>
              <a:t>0.5% of users report KSK-2017</a:t>
            </a:r>
          </a:p>
          <a:p>
            <a:r>
              <a:rPr lang="en-AU" dirty="0"/>
              <a:t>loaded</a:t>
            </a:r>
          </a:p>
        </p:txBody>
      </p:sp>
      <p:sp>
        <p:nvSpPr>
          <p:cNvPr id="3" name="Rectangle 2">
            <a:extLst>
              <a:ext uri="{FF2B5EF4-FFF2-40B4-BE49-F238E27FC236}">
                <a16:creationId xmlns:a16="http://schemas.microsoft.com/office/drawing/2014/main" id="{346AE3C1-B130-EC41-B766-6D66B5B9196E}"/>
              </a:ext>
            </a:extLst>
          </p:cNvPr>
          <p:cNvSpPr/>
          <p:nvPr/>
        </p:nvSpPr>
        <p:spPr>
          <a:xfrm>
            <a:off x="8054494" y="5898804"/>
            <a:ext cx="6096000" cy="646331"/>
          </a:xfrm>
          <a:prstGeom prst="rect">
            <a:avLst/>
          </a:prstGeom>
        </p:spPr>
        <p:txBody>
          <a:bodyPr>
            <a:spAutoFit/>
          </a:bodyPr>
          <a:lstStyle/>
          <a:p>
            <a:r>
              <a:rPr lang="en-AU" dirty="0"/>
              <a:t>0.005% of users report KSK-2017</a:t>
            </a:r>
          </a:p>
          <a:p>
            <a:r>
              <a:rPr lang="en-AU" dirty="0"/>
              <a:t>NOT loaded</a:t>
            </a:r>
          </a:p>
        </p:txBody>
      </p:sp>
      <p:pic>
        <p:nvPicPr>
          <p:cNvPr id="17" name="Content Placeholder 16">
            <a:extLst>
              <a:ext uri="{FF2B5EF4-FFF2-40B4-BE49-F238E27FC236}">
                <a16:creationId xmlns:a16="http://schemas.microsoft.com/office/drawing/2014/main" id="{990F4DDD-0ABB-4541-96C4-436C141C1837}"/>
              </a:ext>
            </a:extLst>
          </p:cNvPr>
          <p:cNvPicPr>
            <a:picLocks noGrp="1" noChangeAspect="1"/>
          </p:cNvPicPr>
          <p:nvPr>
            <p:ph idx="1"/>
          </p:nvPr>
        </p:nvPicPr>
        <p:blipFill>
          <a:blip r:embed="rId2"/>
          <a:stretch>
            <a:fillRect/>
          </a:stretch>
        </p:blipFill>
        <p:spPr>
          <a:xfrm>
            <a:off x="485265" y="1690688"/>
            <a:ext cx="6913910" cy="4854447"/>
          </a:xfrm>
        </p:spPr>
      </p:pic>
      <p:sp>
        <p:nvSpPr>
          <p:cNvPr id="18" name="Freeform 17">
            <a:extLst>
              <a:ext uri="{FF2B5EF4-FFF2-40B4-BE49-F238E27FC236}">
                <a16:creationId xmlns:a16="http://schemas.microsoft.com/office/drawing/2014/main" id="{A50803B9-A779-C846-8D9B-438B714C0DBC}"/>
              </a:ext>
            </a:extLst>
          </p:cNvPr>
          <p:cNvSpPr/>
          <p:nvPr/>
        </p:nvSpPr>
        <p:spPr>
          <a:xfrm>
            <a:off x="7290192" y="1958918"/>
            <a:ext cx="937929" cy="300635"/>
          </a:xfrm>
          <a:custGeom>
            <a:avLst/>
            <a:gdLst>
              <a:gd name="connsiteX0" fmla="*/ 15677 w 937929"/>
              <a:gd name="connsiteY0" fmla="*/ 289760 h 300635"/>
              <a:gd name="connsiteX1" fmla="*/ 118314 w 937929"/>
              <a:gd name="connsiteY1" fmla="*/ 271098 h 300635"/>
              <a:gd name="connsiteX2" fmla="*/ 892755 w 937929"/>
              <a:gd name="connsiteY2" fmla="*/ 37833 h 300635"/>
              <a:gd name="connsiteX3" fmla="*/ 640828 w 937929"/>
              <a:gd name="connsiteY3" fmla="*/ 511 h 300635"/>
              <a:gd name="connsiteX4" fmla="*/ 930077 w 937929"/>
              <a:gd name="connsiteY4" fmla="*/ 37833 h 300635"/>
              <a:gd name="connsiteX5" fmla="*/ 827441 w 937929"/>
              <a:gd name="connsiteY5" fmla="*/ 215115 h 30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929" h="300635">
                <a:moveTo>
                  <a:pt x="15677" y="289760"/>
                </a:moveTo>
                <a:cubicBezTo>
                  <a:pt x="-6095" y="301423"/>
                  <a:pt x="-27866" y="313086"/>
                  <a:pt x="118314" y="271098"/>
                </a:cubicBezTo>
                <a:cubicBezTo>
                  <a:pt x="264494" y="229110"/>
                  <a:pt x="805669" y="82931"/>
                  <a:pt x="892755" y="37833"/>
                </a:cubicBezTo>
                <a:cubicBezTo>
                  <a:pt x="979841" y="-7265"/>
                  <a:pt x="634608" y="511"/>
                  <a:pt x="640828" y="511"/>
                </a:cubicBezTo>
                <a:cubicBezTo>
                  <a:pt x="647048" y="511"/>
                  <a:pt x="898975" y="2066"/>
                  <a:pt x="930077" y="37833"/>
                </a:cubicBezTo>
                <a:cubicBezTo>
                  <a:pt x="961179" y="73600"/>
                  <a:pt x="894310" y="144357"/>
                  <a:pt x="827441" y="2151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18">
            <a:extLst>
              <a:ext uri="{FF2B5EF4-FFF2-40B4-BE49-F238E27FC236}">
                <a16:creationId xmlns:a16="http://schemas.microsoft.com/office/drawing/2014/main" id="{C9D1BA1A-4B78-FB46-BAAF-4686EEC7A2AE}"/>
              </a:ext>
            </a:extLst>
          </p:cNvPr>
          <p:cNvSpPr/>
          <p:nvPr/>
        </p:nvSpPr>
        <p:spPr>
          <a:xfrm>
            <a:off x="7265160" y="2365967"/>
            <a:ext cx="796506" cy="3532837"/>
          </a:xfrm>
          <a:custGeom>
            <a:avLst/>
            <a:gdLst>
              <a:gd name="connsiteX0" fmla="*/ 88140 w 796506"/>
              <a:gd name="connsiteY0" fmla="*/ 19093 h 3707256"/>
              <a:gd name="connsiteX1" fmla="*/ 194820 w 796506"/>
              <a:gd name="connsiteY1" fmla="*/ 57193 h 3707256"/>
              <a:gd name="connsiteX2" fmla="*/ 194820 w 796506"/>
              <a:gd name="connsiteY2" fmla="*/ 499153 h 3707256"/>
              <a:gd name="connsiteX3" fmla="*/ 187200 w 796506"/>
              <a:gd name="connsiteY3" fmla="*/ 895393 h 3707256"/>
              <a:gd name="connsiteX4" fmla="*/ 217680 w 796506"/>
              <a:gd name="connsiteY4" fmla="*/ 956353 h 3707256"/>
              <a:gd name="connsiteX5" fmla="*/ 773940 w 796506"/>
              <a:gd name="connsiteY5" fmla="*/ 963973 h 3707256"/>
              <a:gd name="connsiteX6" fmla="*/ 629160 w 796506"/>
              <a:gd name="connsiteY6" fmla="*/ 872533 h 3707256"/>
              <a:gd name="connsiteX7" fmla="*/ 773940 w 796506"/>
              <a:gd name="connsiteY7" fmla="*/ 956353 h 3707256"/>
              <a:gd name="connsiteX8" fmla="*/ 720600 w 796506"/>
              <a:gd name="connsiteY8" fmla="*/ 1070653 h 3707256"/>
              <a:gd name="connsiteX9" fmla="*/ 766320 w 796506"/>
              <a:gd name="connsiteY9" fmla="*/ 979213 h 3707256"/>
              <a:gd name="connsiteX10" fmla="*/ 187200 w 796506"/>
              <a:gd name="connsiteY10" fmla="*/ 948733 h 3707256"/>
              <a:gd name="connsiteX11" fmla="*/ 179580 w 796506"/>
              <a:gd name="connsiteY11" fmla="*/ 956353 h 3707256"/>
              <a:gd name="connsiteX12" fmla="*/ 255780 w 796506"/>
              <a:gd name="connsiteY12" fmla="*/ 1375453 h 3707256"/>
              <a:gd name="connsiteX13" fmla="*/ 210060 w 796506"/>
              <a:gd name="connsiteY13" fmla="*/ 3310933 h 3707256"/>
              <a:gd name="connsiteX14" fmla="*/ 27180 w 796506"/>
              <a:gd name="connsiteY14" fmla="*/ 3676693 h 3707256"/>
              <a:gd name="connsiteX15" fmla="*/ 4320 w 796506"/>
              <a:gd name="connsiteY15" fmla="*/ 3661453 h 37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506" h="3707256">
                <a:moveTo>
                  <a:pt x="88140" y="19093"/>
                </a:moveTo>
                <a:cubicBezTo>
                  <a:pt x="132590" y="-1862"/>
                  <a:pt x="177040" y="-22817"/>
                  <a:pt x="194820" y="57193"/>
                </a:cubicBezTo>
                <a:cubicBezTo>
                  <a:pt x="212600" y="137203"/>
                  <a:pt x="196090" y="359453"/>
                  <a:pt x="194820" y="499153"/>
                </a:cubicBezTo>
                <a:cubicBezTo>
                  <a:pt x="193550" y="638853"/>
                  <a:pt x="183390" y="819193"/>
                  <a:pt x="187200" y="895393"/>
                </a:cubicBezTo>
                <a:cubicBezTo>
                  <a:pt x="191010" y="971593"/>
                  <a:pt x="119890" y="944923"/>
                  <a:pt x="217680" y="956353"/>
                </a:cubicBezTo>
                <a:cubicBezTo>
                  <a:pt x="315470" y="967783"/>
                  <a:pt x="705360" y="977943"/>
                  <a:pt x="773940" y="963973"/>
                </a:cubicBezTo>
                <a:cubicBezTo>
                  <a:pt x="842520" y="950003"/>
                  <a:pt x="629160" y="873803"/>
                  <a:pt x="629160" y="872533"/>
                </a:cubicBezTo>
                <a:cubicBezTo>
                  <a:pt x="629160" y="871263"/>
                  <a:pt x="758700" y="923333"/>
                  <a:pt x="773940" y="956353"/>
                </a:cubicBezTo>
                <a:cubicBezTo>
                  <a:pt x="789180" y="989373"/>
                  <a:pt x="721870" y="1066843"/>
                  <a:pt x="720600" y="1070653"/>
                </a:cubicBezTo>
                <a:cubicBezTo>
                  <a:pt x="719330" y="1074463"/>
                  <a:pt x="855220" y="999533"/>
                  <a:pt x="766320" y="979213"/>
                </a:cubicBezTo>
                <a:cubicBezTo>
                  <a:pt x="677420" y="958893"/>
                  <a:pt x="284990" y="952543"/>
                  <a:pt x="187200" y="948733"/>
                </a:cubicBezTo>
                <a:cubicBezTo>
                  <a:pt x="89410" y="944923"/>
                  <a:pt x="168150" y="885233"/>
                  <a:pt x="179580" y="956353"/>
                </a:cubicBezTo>
                <a:cubicBezTo>
                  <a:pt x="191010" y="1027473"/>
                  <a:pt x="250700" y="983023"/>
                  <a:pt x="255780" y="1375453"/>
                </a:cubicBezTo>
                <a:cubicBezTo>
                  <a:pt x="260860" y="1767883"/>
                  <a:pt x="248160" y="2927393"/>
                  <a:pt x="210060" y="3310933"/>
                </a:cubicBezTo>
                <a:cubicBezTo>
                  <a:pt x="171960" y="3694473"/>
                  <a:pt x="61470" y="3618273"/>
                  <a:pt x="27180" y="3676693"/>
                </a:cubicBezTo>
                <a:cubicBezTo>
                  <a:pt x="-7110" y="3735113"/>
                  <a:pt x="-1395" y="3698283"/>
                  <a:pt x="4320" y="36614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462DF9CD-ECFA-4349-8179-8E92E33B61C0}"/>
              </a:ext>
            </a:extLst>
          </p:cNvPr>
          <p:cNvSpPr/>
          <p:nvPr/>
        </p:nvSpPr>
        <p:spPr>
          <a:xfrm>
            <a:off x="7299640" y="5290690"/>
            <a:ext cx="747080" cy="587196"/>
          </a:xfrm>
          <a:custGeom>
            <a:avLst/>
            <a:gdLst>
              <a:gd name="connsiteX0" fmla="*/ 320 w 747080"/>
              <a:gd name="connsiteY0" fmla="*/ 569090 h 587196"/>
              <a:gd name="connsiteX1" fmla="*/ 76520 w 747080"/>
              <a:gd name="connsiteY1" fmla="*/ 553850 h 587196"/>
              <a:gd name="connsiteX2" fmla="*/ 472760 w 747080"/>
              <a:gd name="connsiteY2" fmla="*/ 264290 h 587196"/>
              <a:gd name="connsiteX3" fmla="*/ 693740 w 747080"/>
              <a:gd name="connsiteY3" fmla="*/ 12830 h 587196"/>
              <a:gd name="connsiteX4" fmla="*/ 533720 w 747080"/>
              <a:gd name="connsiteY4" fmla="*/ 43310 h 587196"/>
              <a:gd name="connsiteX5" fmla="*/ 670880 w 747080"/>
              <a:gd name="connsiteY5" fmla="*/ 5210 h 587196"/>
              <a:gd name="connsiteX6" fmla="*/ 747080 w 747080"/>
              <a:gd name="connsiteY6" fmla="*/ 180470 h 58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080" h="587196">
                <a:moveTo>
                  <a:pt x="320" y="569090"/>
                </a:moveTo>
                <a:cubicBezTo>
                  <a:pt x="-950" y="586870"/>
                  <a:pt x="-2220" y="604650"/>
                  <a:pt x="76520" y="553850"/>
                </a:cubicBezTo>
                <a:cubicBezTo>
                  <a:pt x="155260" y="503050"/>
                  <a:pt x="369890" y="354460"/>
                  <a:pt x="472760" y="264290"/>
                </a:cubicBezTo>
                <a:cubicBezTo>
                  <a:pt x="575630" y="174120"/>
                  <a:pt x="683580" y="49660"/>
                  <a:pt x="693740" y="12830"/>
                </a:cubicBezTo>
                <a:cubicBezTo>
                  <a:pt x="703900" y="-24000"/>
                  <a:pt x="537530" y="44580"/>
                  <a:pt x="533720" y="43310"/>
                </a:cubicBezTo>
                <a:cubicBezTo>
                  <a:pt x="529910" y="42040"/>
                  <a:pt x="635320" y="-17650"/>
                  <a:pt x="670880" y="5210"/>
                </a:cubicBezTo>
                <a:cubicBezTo>
                  <a:pt x="706440" y="28070"/>
                  <a:pt x="726760" y="104270"/>
                  <a:pt x="747080" y="1804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91AFC977-DDB7-0A42-8241-F55F63400740}"/>
              </a:ext>
            </a:extLst>
          </p:cNvPr>
          <p:cNvSpPr/>
          <p:nvPr/>
        </p:nvSpPr>
        <p:spPr>
          <a:xfrm>
            <a:off x="7307580" y="5905493"/>
            <a:ext cx="740255" cy="236227"/>
          </a:xfrm>
          <a:custGeom>
            <a:avLst/>
            <a:gdLst>
              <a:gd name="connsiteX0" fmla="*/ 0 w 740255"/>
              <a:gd name="connsiteY0" fmla="*/ 68587 h 236227"/>
              <a:gd name="connsiteX1" fmla="*/ 464820 w 740255"/>
              <a:gd name="connsiteY1" fmla="*/ 99067 h 236227"/>
              <a:gd name="connsiteX2" fmla="*/ 739140 w 740255"/>
              <a:gd name="connsiteY2" fmla="*/ 167647 h 236227"/>
              <a:gd name="connsiteX3" fmla="*/ 556260 w 740255"/>
              <a:gd name="connsiteY3" fmla="*/ 7 h 236227"/>
              <a:gd name="connsiteX4" fmla="*/ 739140 w 740255"/>
              <a:gd name="connsiteY4" fmla="*/ 175267 h 236227"/>
              <a:gd name="connsiteX5" fmla="*/ 449580 w 740255"/>
              <a:gd name="connsiteY5" fmla="*/ 236227 h 23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55" h="236227">
                <a:moveTo>
                  <a:pt x="0" y="68587"/>
                </a:moveTo>
                <a:cubicBezTo>
                  <a:pt x="170815" y="75572"/>
                  <a:pt x="341630" y="82557"/>
                  <a:pt x="464820" y="99067"/>
                </a:cubicBezTo>
                <a:cubicBezTo>
                  <a:pt x="588010" y="115577"/>
                  <a:pt x="723900" y="184157"/>
                  <a:pt x="739140" y="167647"/>
                </a:cubicBezTo>
                <a:cubicBezTo>
                  <a:pt x="754380" y="151137"/>
                  <a:pt x="556260" y="-1263"/>
                  <a:pt x="556260" y="7"/>
                </a:cubicBezTo>
                <a:cubicBezTo>
                  <a:pt x="556260" y="1277"/>
                  <a:pt x="756920" y="135897"/>
                  <a:pt x="739140" y="175267"/>
                </a:cubicBezTo>
                <a:cubicBezTo>
                  <a:pt x="721360" y="214637"/>
                  <a:pt x="585470" y="225432"/>
                  <a:pt x="449580" y="2362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7395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C8EF-A3DB-964F-9F63-B767F96FF615}"/>
              </a:ext>
            </a:extLst>
          </p:cNvPr>
          <p:cNvSpPr>
            <a:spLocks noGrp="1"/>
          </p:cNvSpPr>
          <p:nvPr>
            <p:ph type="title"/>
          </p:nvPr>
        </p:nvSpPr>
        <p:spPr/>
        <p:txBody>
          <a:bodyPr/>
          <a:lstStyle/>
          <a:p>
            <a:r>
              <a:rPr lang="en-AU" dirty="0">
                <a:latin typeface="Powderfinger Type" panose="02020709070000000403" pitchFamily="49" charset="77"/>
              </a:rPr>
              <a:t>Possibly Affected Users</a:t>
            </a:r>
          </a:p>
        </p:txBody>
      </p:sp>
      <p:sp>
        <p:nvSpPr>
          <p:cNvPr id="6" name="TextBox 5">
            <a:extLst>
              <a:ext uri="{FF2B5EF4-FFF2-40B4-BE49-F238E27FC236}">
                <a16:creationId xmlns:a16="http://schemas.microsoft.com/office/drawing/2014/main" id="{0C13CC61-C0C0-8B47-8D87-DD3C33220C35}"/>
              </a:ext>
            </a:extLst>
          </p:cNvPr>
          <p:cNvSpPr txBox="1"/>
          <p:nvPr/>
        </p:nvSpPr>
        <p:spPr>
          <a:xfrm>
            <a:off x="7669763" y="2192694"/>
            <a:ext cx="4012164" cy="2585323"/>
          </a:xfrm>
          <a:prstGeom prst="rect">
            <a:avLst/>
          </a:prstGeom>
          <a:noFill/>
        </p:spPr>
        <p:txBody>
          <a:bodyPr wrap="square" rtlCol="0">
            <a:spAutoFit/>
          </a:bodyPr>
          <a:lstStyle/>
          <a:p>
            <a:r>
              <a:rPr lang="en-AU" dirty="0"/>
              <a:t>Between 0.1% to 0.2% of users are reporting that their resolvers have not loaded KSK-2017 as a trust anchor </a:t>
            </a:r>
          </a:p>
          <a:p>
            <a:endParaRPr lang="en-AU" dirty="0"/>
          </a:p>
          <a:p>
            <a:r>
              <a:rPr lang="en-AU" dirty="0"/>
              <a:t>The measurement has many uncertainties and many sources of noise so this is an upper bound of the pool of users who may encounter DNS failure due to to the KSK roll </a:t>
            </a:r>
          </a:p>
        </p:txBody>
      </p:sp>
      <p:pic>
        <p:nvPicPr>
          <p:cNvPr id="10" name="Picture 9">
            <a:extLst>
              <a:ext uri="{FF2B5EF4-FFF2-40B4-BE49-F238E27FC236}">
                <a16:creationId xmlns:a16="http://schemas.microsoft.com/office/drawing/2014/main" id="{4A83D29E-4416-5044-9D21-AB8F3A92D2FD}"/>
              </a:ext>
            </a:extLst>
          </p:cNvPr>
          <p:cNvPicPr>
            <a:picLocks noChangeAspect="1"/>
          </p:cNvPicPr>
          <p:nvPr/>
        </p:nvPicPr>
        <p:blipFill>
          <a:blip r:embed="rId2"/>
          <a:stretch>
            <a:fillRect/>
          </a:stretch>
        </p:blipFill>
        <p:spPr>
          <a:xfrm>
            <a:off x="538161" y="1535906"/>
            <a:ext cx="6691313" cy="4698156"/>
          </a:xfrm>
          <a:prstGeom prst="rect">
            <a:avLst/>
          </a:prstGeom>
        </p:spPr>
      </p:pic>
    </p:spTree>
    <p:extLst>
      <p:ext uri="{BB962C8B-B14F-4D97-AF65-F5344CB8AC3E}">
        <p14:creationId xmlns:p14="http://schemas.microsoft.com/office/powerpoint/2010/main" val="2889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CDA2-8B95-3248-979F-C397813131A0}"/>
              </a:ext>
            </a:extLst>
          </p:cNvPr>
          <p:cNvSpPr>
            <a:spLocks noGrp="1"/>
          </p:cNvSpPr>
          <p:nvPr>
            <p:ph type="title"/>
          </p:nvPr>
        </p:nvSpPr>
        <p:spPr/>
        <p:txBody>
          <a:bodyPr/>
          <a:lstStyle/>
          <a:p>
            <a:r>
              <a:rPr lang="en-AU" dirty="0">
                <a:latin typeface="Powderfinger Type" panose="02020709070000000403" pitchFamily="49" charset="77"/>
              </a:rPr>
              <a:t>But</a:t>
            </a:r>
          </a:p>
        </p:txBody>
      </p:sp>
      <p:sp>
        <p:nvSpPr>
          <p:cNvPr id="3" name="Content Placeholder 2">
            <a:extLst>
              <a:ext uri="{FF2B5EF4-FFF2-40B4-BE49-F238E27FC236}">
                <a16:creationId xmlns:a16="http://schemas.microsoft.com/office/drawing/2014/main" id="{2B5B9982-5D77-2042-A5FA-1D1234213037}"/>
              </a:ext>
            </a:extLst>
          </p:cNvPr>
          <p:cNvSpPr>
            <a:spLocks noGrp="1"/>
          </p:cNvSpPr>
          <p:nvPr>
            <p:ph idx="1"/>
          </p:nvPr>
        </p:nvSpPr>
        <p:spPr/>
        <p:txBody>
          <a:bodyPr/>
          <a:lstStyle/>
          <a:p>
            <a:r>
              <a:rPr lang="en-AU" dirty="0"/>
              <a:t>Not all resolvers will pre-provision KSK-2017 using RFC 5011 automated trust mechanisms – they may elect to load the new </a:t>
            </a:r>
            <a:r>
              <a:rPr lang="en-AU" dirty="0" err="1"/>
              <a:t>trsut</a:t>
            </a:r>
            <a:r>
              <a:rPr lang="en-AU" dirty="0"/>
              <a:t> anchor at the time of the roll manually</a:t>
            </a:r>
          </a:p>
          <a:p>
            <a:pPr lvl="1"/>
            <a:r>
              <a:rPr lang="en-AU" dirty="0"/>
              <a:t>And we cannot measure the difference between a resolver that has a broken implementation of RFC5011 and a resolver that is being managed manually</a:t>
            </a:r>
          </a:p>
          <a:p>
            <a:r>
              <a:rPr lang="en-AU" dirty="0"/>
              <a:t>Only recently upgraded resolvers have this test behaviour included</a:t>
            </a:r>
          </a:p>
          <a:p>
            <a:pPr lvl="1"/>
            <a:r>
              <a:rPr lang="en-AU" dirty="0"/>
              <a:t>But the resolvers we worry about are the </a:t>
            </a:r>
            <a:r>
              <a:rPr lang="en-AU" dirty="0" err="1"/>
              <a:t>crufty</a:t>
            </a:r>
            <a:r>
              <a:rPr lang="en-AU" dirty="0"/>
              <a:t> ones at the bottom of the rack that have been all but forgotten!</a:t>
            </a:r>
          </a:p>
        </p:txBody>
      </p:sp>
    </p:spTree>
    <p:extLst>
      <p:ext uri="{BB962C8B-B14F-4D97-AF65-F5344CB8AC3E}">
        <p14:creationId xmlns:p14="http://schemas.microsoft.com/office/powerpoint/2010/main" val="324285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7C10-C994-2245-B11A-AF99F6A4334D}"/>
              </a:ext>
            </a:extLst>
          </p:cNvPr>
          <p:cNvSpPr>
            <a:spLocks noGrp="1"/>
          </p:cNvSpPr>
          <p:nvPr>
            <p:ph type="title"/>
          </p:nvPr>
        </p:nvSpPr>
        <p:spPr/>
        <p:txBody>
          <a:bodyPr/>
          <a:lstStyle/>
          <a:p>
            <a:r>
              <a:rPr lang="en-US" dirty="0">
                <a:latin typeface="Powderfinger Type" panose="02020709070000000403" pitchFamily="49" charset="77"/>
              </a:rPr>
              <a:t>What happened</a:t>
            </a:r>
          </a:p>
        </p:txBody>
      </p:sp>
      <p:pic>
        <p:nvPicPr>
          <p:cNvPr id="6" name="Content Placeholder 5">
            <a:extLst>
              <a:ext uri="{FF2B5EF4-FFF2-40B4-BE49-F238E27FC236}">
                <a16:creationId xmlns:a16="http://schemas.microsoft.com/office/drawing/2014/main" id="{BE84FE72-4F6D-4143-B448-FA05C1D89DEB}"/>
              </a:ext>
            </a:extLst>
          </p:cNvPr>
          <p:cNvPicPr>
            <a:picLocks noGrp="1" noChangeAspect="1"/>
          </p:cNvPicPr>
          <p:nvPr>
            <p:ph idx="1"/>
          </p:nvPr>
        </p:nvPicPr>
        <p:blipFill>
          <a:blip r:embed="rId2"/>
          <a:stretch>
            <a:fillRect/>
          </a:stretch>
        </p:blipFill>
        <p:spPr>
          <a:xfrm>
            <a:off x="3376414" y="1825625"/>
            <a:ext cx="5439172" cy="4351338"/>
          </a:xfrm>
          <a:prstGeom prst="rect">
            <a:avLst/>
          </a:prstGeom>
        </p:spPr>
      </p:pic>
      <p:sp>
        <p:nvSpPr>
          <p:cNvPr id="7" name="TextBox 6">
            <a:extLst>
              <a:ext uri="{FF2B5EF4-FFF2-40B4-BE49-F238E27FC236}">
                <a16:creationId xmlns:a16="http://schemas.microsoft.com/office/drawing/2014/main" id="{7934C39B-418C-DD41-B142-309793DC8C5C}"/>
              </a:ext>
            </a:extLst>
          </p:cNvPr>
          <p:cNvSpPr txBox="1"/>
          <p:nvPr/>
        </p:nvSpPr>
        <p:spPr>
          <a:xfrm>
            <a:off x="8473440" y="5981700"/>
            <a:ext cx="2945743" cy="369332"/>
          </a:xfrm>
          <a:prstGeom prst="rect">
            <a:avLst/>
          </a:prstGeom>
          <a:noFill/>
        </p:spPr>
        <p:txBody>
          <a:bodyPr wrap="none" rtlCol="0">
            <a:spAutoFit/>
          </a:bodyPr>
          <a:lstStyle/>
          <a:p>
            <a:r>
              <a:rPr lang="en-US" dirty="0" err="1"/>
              <a:t>Sidn</a:t>
            </a:r>
            <a:r>
              <a:rPr lang="en-US" dirty="0"/>
              <a:t> Labs Atlas Measurement</a:t>
            </a:r>
          </a:p>
        </p:txBody>
      </p:sp>
    </p:spTree>
    <p:extLst>
      <p:ext uri="{BB962C8B-B14F-4D97-AF65-F5344CB8AC3E}">
        <p14:creationId xmlns:p14="http://schemas.microsoft.com/office/powerpoint/2010/main" val="18322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9215-E708-914E-957C-099D540B1AFE}"/>
              </a:ext>
            </a:extLst>
          </p:cNvPr>
          <p:cNvSpPr>
            <a:spLocks noGrp="1"/>
          </p:cNvSpPr>
          <p:nvPr>
            <p:ph type="title"/>
          </p:nvPr>
        </p:nvSpPr>
        <p:spPr/>
        <p:txBody>
          <a:bodyPr/>
          <a:lstStyle/>
          <a:p>
            <a:r>
              <a:rPr lang="en-US" dirty="0">
                <a:latin typeface="Powderfinger Type" panose="02020709070000000403" pitchFamily="49" charset="77"/>
              </a:rPr>
              <a:t>What we saw</a:t>
            </a:r>
          </a:p>
        </p:txBody>
      </p:sp>
      <p:pic>
        <p:nvPicPr>
          <p:cNvPr id="5" name="Content Placeholder 4">
            <a:extLst>
              <a:ext uri="{FF2B5EF4-FFF2-40B4-BE49-F238E27FC236}">
                <a16:creationId xmlns:a16="http://schemas.microsoft.com/office/drawing/2014/main" id="{797D84BF-45A2-9B4D-97FD-2140FDB73DB1}"/>
              </a:ext>
            </a:extLst>
          </p:cNvPr>
          <p:cNvPicPr>
            <a:picLocks noGrp="1" noChangeAspect="1"/>
          </p:cNvPicPr>
          <p:nvPr>
            <p:ph idx="1"/>
          </p:nvPr>
        </p:nvPicPr>
        <p:blipFill>
          <a:blip r:embed="rId2"/>
          <a:stretch>
            <a:fillRect/>
          </a:stretch>
        </p:blipFill>
        <p:spPr>
          <a:xfrm>
            <a:off x="587829" y="1305939"/>
            <a:ext cx="7576457" cy="5319640"/>
          </a:xfrm>
        </p:spPr>
      </p:pic>
      <p:sp>
        <p:nvSpPr>
          <p:cNvPr id="6" name="TextBox 5">
            <a:extLst>
              <a:ext uri="{FF2B5EF4-FFF2-40B4-BE49-F238E27FC236}">
                <a16:creationId xmlns:a16="http://schemas.microsoft.com/office/drawing/2014/main" id="{18382935-E16A-7E42-85A4-463F8857C987}"/>
              </a:ext>
            </a:extLst>
          </p:cNvPr>
          <p:cNvSpPr txBox="1"/>
          <p:nvPr/>
        </p:nvSpPr>
        <p:spPr>
          <a:xfrm>
            <a:off x="7977674" y="2245356"/>
            <a:ext cx="3895618" cy="369332"/>
          </a:xfrm>
          <a:prstGeom prst="rect">
            <a:avLst/>
          </a:prstGeom>
          <a:noFill/>
        </p:spPr>
        <p:txBody>
          <a:bodyPr wrap="none" rtlCol="0">
            <a:spAutoFit/>
          </a:bodyPr>
          <a:lstStyle/>
          <a:p>
            <a:r>
              <a:rPr lang="en-US" dirty="0">
                <a:latin typeface="AhnbergHand" pitchFamily="2" charset="0"/>
              </a:rPr>
              <a:t>% of folk that reported “good”</a:t>
            </a:r>
          </a:p>
        </p:txBody>
      </p:sp>
      <p:sp>
        <p:nvSpPr>
          <p:cNvPr id="7" name="TextBox 6">
            <a:extLst>
              <a:ext uri="{FF2B5EF4-FFF2-40B4-BE49-F238E27FC236}">
                <a16:creationId xmlns:a16="http://schemas.microsoft.com/office/drawing/2014/main" id="{7691807E-23F4-8747-A918-7B6508C6D86D}"/>
              </a:ext>
            </a:extLst>
          </p:cNvPr>
          <p:cNvSpPr txBox="1"/>
          <p:nvPr/>
        </p:nvSpPr>
        <p:spPr>
          <a:xfrm>
            <a:off x="7977674" y="5980712"/>
            <a:ext cx="3738524" cy="369332"/>
          </a:xfrm>
          <a:prstGeom prst="rect">
            <a:avLst/>
          </a:prstGeom>
          <a:noFill/>
        </p:spPr>
        <p:txBody>
          <a:bodyPr wrap="none" rtlCol="0">
            <a:spAutoFit/>
          </a:bodyPr>
          <a:lstStyle/>
          <a:p>
            <a:r>
              <a:rPr lang="en-US" dirty="0">
                <a:latin typeface="AhnbergHand" pitchFamily="2" charset="0"/>
              </a:rPr>
              <a:t>% of folk that reported “bad”</a:t>
            </a:r>
          </a:p>
        </p:txBody>
      </p:sp>
      <p:sp>
        <p:nvSpPr>
          <p:cNvPr id="8" name="Freeform 7">
            <a:extLst>
              <a:ext uri="{FF2B5EF4-FFF2-40B4-BE49-F238E27FC236}">
                <a16:creationId xmlns:a16="http://schemas.microsoft.com/office/drawing/2014/main" id="{A71B659E-F14C-9342-8DF0-FC41A8576E21}"/>
              </a:ext>
            </a:extLst>
          </p:cNvPr>
          <p:cNvSpPr/>
          <p:nvPr/>
        </p:nvSpPr>
        <p:spPr>
          <a:xfrm>
            <a:off x="7044520" y="2453951"/>
            <a:ext cx="914492" cy="429208"/>
          </a:xfrm>
          <a:custGeom>
            <a:avLst/>
            <a:gdLst>
              <a:gd name="connsiteX0" fmla="*/ 914492 w 914492"/>
              <a:gd name="connsiteY0" fmla="*/ 74645 h 429208"/>
              <a:gd name="connsiteX1" fmla="*/ 46745 w 914492"/>
              <a:gd name="connsiteY1" fmla="*/ 223935 h 429208"/>
              <a:gd name="connsiteX2" fmla="*/ 177374 w 914492"/>
              <a:gd name="connsiteY2" fmla="*/ 0 h 429208"/>
              <a:gd name="connsiteX3" fmla="*/ 92 w 914492"/>
              <a:gd name="connsiteY3" fmla="*/ 223935 h 429208"/>
              <a:gd name="connsiteX4" fmla="*/ 205366 w 914492"/>
              <a:gd name="connsiteY4" fmla="*/ 429208 h 42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92" h="429208">
                <a:moveTo>
                  <a:pt x="914492" y="74645"/>
                </a:moveTo>
                <a:cubicBezTo>
                  <a:pt x="542045" y="155510"/>
                  <a:pt x="169598" y="236376"/>
                  <a:pt x="46745" y="223935"/>
                </a:cubicBezTo>
                <a:cubicBezTo>
                  <a:pt x="-76108" y="211494"/>
                  <a:pt x="185149" y="0"/>
                  <a:pt x="177374" y="0"/>
                </a:cubicBezTo>
                <a:cubicBezTo>
                  <a:pt x="169599" y="0"/>
                  <a:pt x="-4573" y="152400"/>
                  <a:pt x="92" y="223935"/>
                </a:cubicBezTo>
                <a:cubicBezTo>
                  <a:pt x="4757" y="295470"/>
                  <a:pt x="105061" y="362339"/>
                  <a:pt x="205366" y="4292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FB5808C-D955-6642-8303-9F3AE8F83817}"/>
              </a:ext>
            </a:extLst>
          </p:cNvPr>
          <p:cNvSpPr/>
          <p:nvPr/>
        </p:nvSpPr>
        <p:spPr>
          <a:xfrm>
            <a:off x="7177985" y="5905500"/>
            <a:ext cx="746815" cy="365760"/>
          </a:xfrm>
          <a:custGeom>
            <a:avLst/>
            <a:gdLst>
              <a:gd name="connsiteX0" fmla="*/ 746815 w 746815"/>
              <a:gd name="connsiteY0" fmla="*/ 129540 h 365760"/>
              <a:gd name="connsiteX1" fmla="*/ 38155 w 746815"/>
              <a:gd name="connsiteY1" fmla="*/ 213360 h 365760"/>
              <a:gd name="connsiteX2" fmla="*/ 182935 w 746815"/>
              <a:gd name="connsiteY2" fmla="*/ 0 h 365760"/>
              <a:gd name="connsiteX3" fmla="*/ 55 w 746815"/>
              <a:gd name="connsiteY3" fmla="*/ 213360 h 365760"/>
              <a:gd name="connsiteX4" fmla="*/ 167695 w 746815"/>
              <a:gd name="connsiteY4" fmla="*/ 36576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815" h="365760">
                <a:moveTo>
                  <a:pt x="746815" y="129540"/>
                </a:moveTo>
                <a:cubicBezTo>
                  <a:pt x="439475" y="182245"/>
                  <a:pt x="132135" y="234950"/>
                  <a:pt x="38155" y="213360"/>
                </a:cubicBezTo>
                <a:cubicBezTo>
                  <a:pt x="-55825" y="191770"/>
                  <a:pt x="189285" y="0"/>
                  <a:pt x="182935" y="0"/>
                </a:cubicBezTo>
                <a:cubicBezTo>
                  <a:pt x="176585" y="0"/>
                  <a:pt x="2595" y="152400"/>
                  <a:pt x="55" y="213360"/>
                </a:cubicBezTo>
                <a:cubicBezTo>
                  <a:pt x="-2485" y="274320"/>
                  <a:pt x="82605" y="320040"/>
                  <a:pt x="167695" y="365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44F45FE-FD9C-5A4F-96DB-B283A821FA70}"/>
              </a:ext>
            </a:extLst>
          </p:cNvPr>
          <p:cNvSpPr txBox="1"/>
          <p:nvPr/>
        </p:nvSpPr>
        <p:spPr>
          <a:xfrm>
            <a:off x="5547360" y="4945380"/>
            <a:ext cx="2133918" cy="369332"/>
          </a:xfrm>
          <a:prstGeom prst="rect">
            <a:avLst/>
          </a:prstGeom>
          <a:noFill/>
        </p:spPr>
        <p:txBody>
          <a:bodyPr wrap="none" rtlCol="0">
            <a:spAutoFit/>
          </a:bodyPr>
          <a:lstStyle/>
          <a:p>
            <a:r>
              <a:rPr lang="en-US" dirty="0">
                <a:latin typeface="AhnbergHand" pitchFamily="2" charset="0"/>
              </a:rPr>
              <a:t>KSK roll period</a:t>
            </a:r>
          </a:p>
        </p:txBody>
      </p:sp>
      <p:sp>
        <p:nvSpPr>
          <p:cNvPr id="14" name="Freeform 13">
            <a:extLst>
              <a:ext uri="{FF2B5EF4-FFF2-40B4-BE49-F238E27FC236}">
                <a16:creationId xmlns:a16="http://schemas.microsoft.com/office/drawing/2014/main" id="{F58C4A75-F31A-C942-BACA-6E958372942C}"/>
              </a:ext>
            </a:extLst>
          </p:cNvPr>
          <p:cNvSpPr/>
          <p:nvPr/>
        </p:nvSpPr>
        <p:spPr>
          <a:xfrm>
            <a:off x="6240780" y="5334000"/>
            <a:ext cx="218652" cy="679789"/>
          </a:xfrm>
          <a:custGeom>
            <a:avLst/>
            <a:gdLst>
              <a:gd name="connsiteX0" fmla="*/ 0 w 218652"/>
              <a:gd name="connsiteY0" fmla="*/ 0 h 679789"/>
              <a:gd name="connsiteX1" fmla="*/ 190500 w 218652"/>
              <a:gd name="connsiteY1" fmla="*/ 640080 h 679789"/>
              <a:gd name="connsiteX2" fmla="*/ 213360 w 218652"/>
              <a:gd name="connsiteY2" fmla="*/ 449580 h 679789"/>
              <a:gd name="connsiteX3" fmla="*/ 205740 w 218652"/>
              <a:gd name="connsiteY3" fmla="*/ 678180 h 679789"/>
              <a:gd name="connsiteX4" fmla="*/ 83820 w 218652"/>
              <a:gd name="connsiteY4" fmla="*/ 533400 h 679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52" h="679789">
                <a:moveTo>
                  <a:pt x="0" y="0"/>
                </a:moveTo>
                <a:cubicBezTo>
                  <a:pt x="77470" y="282575"/>
                  <a:pt x="154940" y="565150"/>
                  <a:pt x="190500" y="640080"/>
                </a:cubicBezTo>
                <a:cubicBezTo>
                  <a:pt x="226060" y="715010"/>
                  <a:pt x="210820" y="443230"/>
                  <a:pt x="213360" y="449580"/>
                </a:cubicBezTo>
                <a:cubicBezTo>
                  <a:pt x="215900" y="455930"/>
                  <a:pt x="227330" y="664210"/>
                  <a:pt x="205740" y="678180"/>
                </a:cubicBezTo>
                <a:cubicBezTo>
                  <a:pt x="184150" y="692150"/>
                  <a:pt x="133985" y="612775"/>
                  <a:pt x="83820" y="533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B6CCA7B5-55D6-A242-B74F-213A46A1F028}"/>
              </a:ext>
            </a:extLst>
          </p:cNvPr>
          <p:cNvSpPr/>
          <p:nvPr/>
        </p:nvSpPr>
        <p:spPr>
          <a:xfrm>
            <a:off x="6233160" y="2821848"/>
            <a:ext cx="335280" cy="2104950"/>
          </a:xfrm>
          <a:custGeom>
            <a:avLst/>
            <a:gdLst>
              <a:gd name="connsiteX0" fmla="*/ 0 w 335280"/>
              <a:gd name="connsiteY0" fmla="*/ 2047332 h 2104950"/>
              <a:gd name="connsiteX1" fmla="*/ 45720 w 335280"/>
              <a:gd name="connsiteY1" fmla="*/ 1864452 h 2104950"/>
              <a:gd name="connsiteX2" fmla="*/ 213360 w 335280"/>
              <a:gd name="connsiteY2" fmla="*/ 127092 h 2104950"/>
              <a:gd name="connsiteX3" fmla="*/ 15240 w 335280"/>
              <a:gd name="connsiteY3" fmla="*/ 325212 h 2104950"/>
              <a:gd name="connsiteX4" fmla="*/ 190500 w 335280"/>
              <a:gd name="connsiteY4" fmla="*/ 5172 h 2104950"/>
              <a:gd name="connsiteX5" fmla="*/ 335280 w 335280"/>
              <a:gd name="connsiteY5" fmla="*/ 157572 h 21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 h="2104950">
                <a:moveTo>
                  <a:pt x="0" y="2047332"/>
                </a:moveTo>
                <a:cubicBezTo>
                  <a:pt x="5080" y="2115912"/>
                  <a:pt x="10160" y="2184492"/>
                  <a:pt x="45720" y="1864452"/>
                </a:cubicBezTo>
                <a:cubicBezTo>
                  <a:pt x="81280" y="1544412"/>
                  <a:pt x="218440" y="383632"/>
                  <a:pt x="213360" y="127092"/>
                </a:cubicBezTo>
                <a:cubicBezTo>
                  <a:pt x="208280" y="-129448"/>
                  <a:pt x="19050" y="345532"/>
                  <a:pt x="15240" y="325212"/>
                </a:cubicBezTo>
                <a:cubicBezTo>
                  <a:pt x="11430" y="304892"/>
                  <a:pt x="137160" y="33112"/>
                  <a:pt x="190500" y="5172"/>
                </a:cubicBezTo>
                <a:cubicBezTo>
                  <a:pt x="243840" y="-22768"/>
                  <a:pt x="289560" y="67402"/>
                  <a:pt x="335280" y="15757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03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owderfinger Type" panose="02020709070000000403" pitchFamily="49" charset="77"/>
              </a:rPr>
              <a:t>KSK Roll Measurement Objective</a:t>
            </a:r>
          </a:p>
        </p:txBody>
      </p:sp>
      <p:sp>
        <p:nvSpPr>
          <p:cNvPr id="3" name="Content Placeholder 2"/>
          <p:cNvSpPr>
            <a:spLocks noGrp="1"/>
          </p:cNvSpPr>
          <p:nvPr>
            <p:ph idx="1"/>
          </p:nvPr>
        </p:nvSpPr>
        <p:spPr/>
        <p:txBody>
          <a:bodyPr>
            <a:noAutofit/>
          </a:bodyPr>
          <a:lstStyle/>
          <a:p>
            <a:pPr marL="0" indent="0">
              <a:buNone/>
            </a:pPr>
            <a:r>
              <a:rPr lang="en-US" b="1" dirty="0"/>
              <a:t>What number of users are at risk of being impacted by the KSK Roll?</a:t>
            </a:r>
          </a:p>
          <a:p>
            <a:pPr lvl="1"/>
            <a:endParaRPr lang="en-US" sz="2800" dirty="0"/>
          </a:p>
        </p:txBody>
      </p:sp>
      <p:pic>
        <p:nvPicPr>
          <p:cNvPr id="4" name="Picture 3">
            <a:extLst>
              <a:ext uri="{FF2B5EF4-FFF2-40B4-BE49-F238E27FC236}">
                <a16:creationId xmlns:a16="http://schemas.microsoft.com/office/drawing/2014/main" id="{53E5505B-FD23-2D48-AD9D-ACA77A322309}"/>
              </a:ext>
            </a:extLst>
          </p:cNvPr>
          <p:cNvPicPr>
            <a:picLocks noChangeAspect="1"/>
          </p:cNvPicPr>
          <p:nvPr/>
        </p:nvPicPr>
        <p:blipFill>
          <a:blip r:embed="rId2"/>
          <a:stretch>
            <a:fillRect/>
          </a:stretch>
        </p:blipFill>
        <p:spPr>
          <a:xfrm>
            <a:off x="3610947" y="2467205"/>
            <a:ext cx="3421073" cy="3844695"/>
          </a:xfrm>
          <a:prstGeom prst="rect">
            <a:avLst/>
          </a:prstGeom>
        </p:spPr>
      </p:pic>
    </p:spTree>
    <p:extLst>
      <p:ext uri="{BB962C8B-B14F-4D97-AF65-F5344CB8AC3E}">
        <p14:creationId xmlns:p14="http://schemas.microsoft.com/office/powerpoint/2010/main" val="171189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FEA2-6A09-F646-816D-93F4995A712A}"/>
              </a:ext>
            </a:extLst>
          </p:cNvPr>
          <p:cNvSpPr>
            <a:spLocks noGrp="1"/>
          </p:cNvSpPr>
          <p:nvPr>
            <p:ph type="title"/>
          </p:nvPr>
        </p:nvSpPr>
        <p:spPr/>
        <p:txBody>
          <a:bodyPr/>
          <a:lstStyle/>
          <a:p>
            <a:r>
              <a:rPr lang="en-US" dirty="0">
                <a:latin typeface="Powderfinger Type" panose="02020709070000000403" pitchFamily="49" charset="77"/>
              </a:rPr>
              <a:t>What we heard</a:t>
            </a:r>
          </a:p>
        </p:txBody>
      </p:sp>
      <p:pic>
        <p:nvPicPr>
          <p:cNvPr id="5" name="Content Placeholder 4">
            <a:extLst>
              <a:ext uri="{FF2B5EF4-FFF2-40B4-BE49-F238E27FC236}">
                <a16:creationId xmlns:a16="http://schemas.microsoft.com/office/drawing/2014/main" id="{CF894E7A-A765-0541-A67D-EED1C09386DC}"/>
              </a:ext>
            </a:extLst>
          </p:cNvPr>
          <p:cNvPicPr>
            <a:picLocks noGrp="1" noChangeAspect="1"/>
          </p:cNvPicPr>
          <p:nvPr>
            <p:ph idx="1"/>
          </p:nvPr>
        </p:nvPicPr>
        <p:blipFill>
          <a:blip r:embed="rId2"/>
          <a:stretch>
            <a:fillRect/>
          </a:stretch>
        </p:blipFill>
        <p:spPr>
          <a:xfrm>
            <a:off x="997204" y="1690688"/>
            <a:ext cx="4449933" cy="4351338"/>
          </a:xfrm>
        </p:spPr>
      </p:pic>
      <p:pic>
        <p:nvPicPr>
          <p:cNvPr id="7" name="Picture 6">
            <a:extLst>
              <a:ext uri="{FF2B5EF4-FFF2-40B4-BE49-F238E27FC236}">
                <a16:creationId xmlns:a16="http://schemas.microsoft.com/office/drawing/2014/main" id="{6863BE4A-E9D9-5F43-B34E-08FFC4A5B2D1}"/>
              </a:ext>
            </a:extLst>
          </p:cNvPr>
          <p:cNvPicPr>
            <a:picLocks noChangeAspect="1"/>
          </p:cNvPicPr>
          <p:nvPr/>
        </p:nvPicPr>
        <p:blipFill>
          <a:blip r:embed="rId3"/>
          <a:stretch>
            <a:fillRect/>
          </a:stretch>
        </p:blipFill>
        <p:spPr>
          <a:xfrm>
            <a:off x="5606141" y="3429000"/>
            <a:ext cx="6283647" cy="1131056"/>
          </a:xfrm>
          <a:prstGeom prst="rect">
            <a:avLst/>
          </a:prstGeom>
        </p:spPr>
      </p:pic>
    </p:spTree>
    <p:extLst>
      <p:ext uri="{BB962C8B-B14F-4D97-AF65-F5344CB8AC3E}">
        <p14:creationId xmlns:p14="http://schemas.microsoft.com/office/powerpoint/2010/main" val="146900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792-8488-1B46-AE50-F0BEB37A8C24}"/>
              </a:ext>
            </a:extLst>
          </p:cNvPr>
          <p:cNvSpPr>
            <a:spLocks noGrp="1"/>
          </p:cNvSpPr>
          <p:nvPr>
            <p:ph type="title"/>
          </p:nvPr>
        </p:nvSpPr>
        <p:spPr/>
        <p:txBody>
          <a:bodyPr/>
          <a:lstStyle/>
          <a:p>
            <a:r>
              <a:rPr lang="en-US" dirty="0">
                <a:latin typeface="Powderfinger Type" panose="02020709070000000403" pitchFamily="49" charset="77"/>
              </a:rPr>
              <a:t>What happens when you lose track of the KSK?</a:t>
            </a:r>
          </a:p>
        </p:txBody>
      </p:sp>
      <p:sp>
        <p:nvSpPr>
          <p:cNvPr id="3" name="Content Placeholder 2">
            <a:extLst>
              <a:ext uri="{FF2B5EF4-FFF2-40B4-BE49-F238E27FC236}">
                <a16:creationId xmlns:a16="http://schemas.microsoft.com/office/drawing/2014/main" id="{AF5524FA-35F2-2C42-8C97-61AC8737B3F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0755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21EB-B2ED-9449-ACBB-7F599915378B}"/>
              </a:ext>
            </a:extLst>
          </p:cNvPr>
          <p:cNvSpPr/>
          <p:nvPr/>
        </p:nvSpPr>
        <p:spPr>
          <a:xfrm>
            <a:off x="-15240" y="-30480"/>
            <a:ext cx="12207240" cy="68884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Powderfinger Type" panose="02020709070000000403" pitchFamily="49" charset="77"/>
              </a:rPr>
              <a:t>Everything goes black</a:t>
            </a:r>
          </a:p>
        </p:txBody>
      </p:sp>
    </p:spTree>
    <p:extLst>
      <p:ext uri="{BB962C8B-B14F-4D97-AF65-F5344CB8AC3E}">
        <p14:creationId xmlns:p14="http://schemas.microsoft.com/office/powerpoint/2010/main" val="280159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D24D-942D-9B46-89B3-170FCD7FB289}"/>
              </a:ext>
            </a:extLst>
          </p:cNvPr>
          <p:cNvSpPr>
            <a:spLocks noGrp="1"/>
          </p:cNvSpPr>
          <p:nvPr>
            <p:ph type="title"/>
          </p:nvPr>
        </p:nvSpPr>
        <p:spPr/>
        <p:txBody>
          <a:bodyPr/>
          <a:lstStyle/>
          <a:p>
            <a:r>
              <a:rPr lang="en-US" dirty="0">
                <a:latin typeface="Powderfinger Type" panose="02020709070000000403" pitchFamily="49" charset="77"/>
              </a:rPr>
              <a:t>AS5466 DNSSEC Data</a:t>
            </a:r>
          </a:p>
        </p:txBody>
      </p:sp>
      <p:pic>
        <p:nvPicPr>
          <p:cNvPr id="5" name="Content Placeholder 4">
            <a:extLst>
              <a:ext uri="{FF2B5EF4-FFF2-40B4-BE49-F238E27FC236}">
                <a16:creationId xmlns:a16="http://schemas.microsoft.com/office/drawing/2014/main" id="{00DB2D38-E5F1-FD48-8520-F13819A956E6}"/>
              </a:ext>
            </a:extLst>
          </p:cNvPr>
          <p:cNvPicPr>
            <a:picLocks noGrp="1" noChangeAspect="1"/>
          </p:cNvPicPr>
          <p:nvPr>
            <p:ph idx="1"/>
          </p:nvPr>
        </p:nvPicPr>
        <p:blipFill>
          <a:blip r:embed="rId2"/>
          <a:stretch>
            <a:fillRect/>
          </a:stretch>
        </p:blipFill>
        <p:spPr>
          <a:xfrm>
            <a:off x="838200" y="1690688"/>
            <a:ext cx="6197360" cy="4351338"/>
          </a:xfrm>
        </p:spPr>
      </p:pic>
      <p:sp>
        <p:nvSpPr>
          <p:cNvPr id="6" name="TextBox 5">
            <a:extLst>
              <a:ext uri="{FF2B5EF4-FFF2-40B4-BE49-F238E27FC236}">
                <a16:creationId xmlns:a16="http://schemas.microsoft.com/office/drawing/2014/main" id="{877B5918-5AB8-D442-AB37-7887791EF7C7}"/>
              </a:ext>
            </a:extLst>
          </p:cNvPr>
          <p:cNvSpPr txBox="1"/>
          <p:nvPr/>
        </p:nvSpPr>
        <p:spPr>
          <a:xfrm flipH="1">
            <a:off x="5233368" y="4805213"/>
            <a:ext cx="3590592" cy="369332"/>
          </a:xfrm>
          <a:prstGeom prst="rect">
            <a:avLst/>
          </a:prstGeom>
          <a:solidFill>
            <a:schemeClr val="bg1"/>
          </a:solidFill>
        </p:spPr>
        <p:txBody>
          <a:bodyPr wrap="square" rtlCol="0">
            <a:spAutoFit/>
          </a:bodyPr>
          <a:lstStyle/>
          <a:p>
            <a:r>
              <a:rPr lang="en-US" dirty="0">
                <a:latin typeface="AhnbergHand" pitchFamily="2" charset="0"/>
              </a:rPr>
              <a:t>KSK Roll Cache Expiry</a:t>
            </a:r>
          </a:p>
        </p:txBody>
      </p:sp>
      <p:sp>
        <p:nvSpPr>
          <p:cNvPr id="7" name="Freeform 6">
            <a:extLst>
              <a:ext uri="{FF2B5EF4-FFF2-40B4-BE49-F238E27FC236}">
                <a16:creationId xmlns:a16="http://schemas.microsoft.com/office/drawing/2014/main" id="{48AD0823-7B97-E14F-AACA-E9ACE2EBD859}"/>
              </a:ext>
            </a:extLst>
          </p:cNvPr>
          <p:cNvSpPr/>
          <p:nvPr/>
        </p:nvSpPr>
        <p:spPr>
          <a:xfrm>
            <a:off x="4757599" y="4805213"/>
            <a:ext cx="411560" cy="289301"/>
          </a:xfrm>
          <a:custGeom>
            <a:avLst/>
            <a:gdLst>
              <a:gd name="connsiteX0" fmla="*/ 411560 w 411560"/>
              <a:gd name="connsiteY0" fmla="*/ 140011 h 289301"/>
              <a:gd name="connsiteX1" fmla="*/ 187625 w 411560"/>
              <a:gd name="connsiteY1" fmla="*/ 149342 h 289301"/>
              <a:gd name="connsiteX2" fmla="*/ 19674 w 411560"/>
              <a:gd name="connsiteY2" fmla="*/ 158673 h 289301"/>
              <a:gd name="connsiteX3" fmla="*/ 271601 w 411560"/>
              <a:gd name="connsiteY3" fmla="*/ 52 h 289301"/>
              <a:gd name="connsiteX4" fmla="*/ 1013 w 411560"/>
              <a:gd name="connsiteY4" fmla="*/ 177334 h 289301"/>
              <a:gd name="connsiteX5" fmla="*/ 196956 w 411560"/>
              <a:gd name="connsiteY5" fmla="*/ 289301 h 28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560" h="289301">
                <a:moveTo>
                  <a:pt x="411560" y="140011"/>
                </a:moveTo>
                <a:lnTo>
                  <a:pt x="187625" y="149342"/>
                </a:lnTo>
                <a:cubicBezTo>
                  <a:pt x="122311" y="152452"/>
                  <a:pt x="5678" y="183555"/>
                  <a:pt x="19674" y="158673"/>
                </a:cubicBezTo>
                <a:cubicBezTo>
                  <a:pt x="33670" y="133791"/>
                  <a:pt x="274711" y="-3058"/>
                  <a:pt x="271601" y="52"/>
                </a:cubicBezTo>
                <a:cubicBezTo>
                  <a:pt x="268491" y="3162"/>
                  <a:pt x="13454" y="129126"/>
                  <a:pt x="1013" y="177334"/>
                </a:cubicBezTo>
                <a:cubicBezTo>
                  <a:pt x="-11428" y="225542"/>
                  <a:pt x="92764" y="257421"/>
                  <a:pt x="196956" y="2893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950BCC-34D7-E845-93A8-11A582BBE94D}"/>
              </a:ext>
            </a:extLst>
          </p:cNvPr>
          <p:cNvSpPr txBox="1"/>
          <p:nvPr/>
        </p:nvSpPr>
        <p:spPr>
          <a:xfrm>
            <a:off x="6903720" y="2701573"/>
            <a:ext cx="3840480" cy="369332"/>
          </a:xfrm>
          <a:prstGeom prst="rect">
            <a:avLst/>
          </a:prstGeom>
          <a:noFill/>
        </p:spPr>
        <p:txBody>
          <a:bodyPr wrap="square" rtlCol="0">
            <a:spAutoFit/>
          </a:bodyPr>
          <a:lstStyle/>
          <a:p>
            <a:r>
              <a:rPr lang="en-US" dirty="0">
                <a:latin typeface="AhnbergHand" pitchFamily="2" charset="0"/>
              </a:rPr>
              <a:t>Daily Sample Count</a:t>
            </a:r>
          </a:p>
        </p:txBody>
      </p:sp>
      <p:sp>
        <p:nvSpPr>
          <p:cNvPr id="9" name="TextBox 8">
            <a:extLst>
              <a:ext uri="{FF2B5EF4-FFF2-40B4-BE49-F238E27FC236}">
                <a16:creationId xmlns:a16="http://schemas.microsoft.com/office/drawing/2014/main" id="{BC360893-B9A4-684F-B1B4-3ECA9B63418A}"/>
              </a:ext>
            </a:extLst>
          </p:cNvPr>
          <p:cNvSpPr txBox="1"/>
          <p:nvPr/>
        </p:nvSpPr>
        <p:spPr>
          <a:xfrm>
            <a:off x="6903720" y="3240330"/>
            <a:ext cx="3840480" cy="369332"/>
          </a:xfrm>
          <a:prstGeom prst="rect">
            <a:avLst/>
          </a:prstGeom>
          <a:noFill/>
        </p:spPr>
        <p:txBody>
          <a:bodyPr wrap="square" rtlCol="0">
            <a:spAutoFit/>
          </a:bodyPr>
          <a:lstStyle/>
          <a:p>
            <a:r>
              <a:rPr lang="en-US" dirty="0">
                <a:latin typeface="AhnbergHand" pitchFamily="2" charset="0"/>
              </a:rPr>
              <a:t>Validating Sample Count</a:t>
            </a:r>
          </a:p>
        </p:txBody>
      </p:sp>
    </p:spTree>
    <p:extLst>
      <p:ext uri="{BB962C8B-B14F-4D97-AF65-F5344CB8AC3E}">
        <p14:creationId xmlns:p14="http://schemas.microsoft.com/office/powerpoint/2010/main" val="266196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0327-97FA-2E4F-A958-345CB994B253}"/>
              </a:ext>
            </a:extLst>
          </p:cNvPr>
          <p:cNvSpPr>
            <a:spLocks noGrp="1"/>
          </p:cNvSpPr>
          <p:nvPr>
            <p:ph type="title"/>
          </p:nvPr>
        </p:nvSpPr>
        <p:spPr/>
        <p:txBody>
          <a:bodyPr/>
          <a:lstStyle/>
          <a:p>
            <a:r>
              <a:rPr lang="en-US" dirty="0">
                <a:latin typeface="Powderfinger Type" panose="02020709070000000403" pitchFamily="49" charset="77"/>
              </a:rPr>
              <a:t>Internet DNSSEC Data</a:t>
            </a:r>
          </a:p>
        </p:txBody>
      </p:sp>
      <p:pic>
        <p:nvPicPr>
          <p:cNvPr id="5" name="Picture 4">
            <a:extLst>
              <a:ext uri="{FF2B5EF4-FFF2-40B4-BE49-F238E27FC236}">
                <a16:creationId xmlns:a16="http://schemas.microsoft.com/office/drawing/2014/main" id="{C93D85D1-F339-504A-AF33-1A6434668CEA}"/>
              </a:ext>
            </a:extLst>
          </p:cNvPr>
          <p:cNvPicPr>
            <a:picLocks noChangeAspect="1"/>
          </p:cNvPicPr>
          <p:nvPr/>
        </p:nvPicPr>
        <p:blipFill>
          <a:blip r:embed="rId2"/>
          <a:stretch>
            <a:fillRect/>
          </a:stretch>
        </p:blipFill>
        <p:spPr>
          <a:xfrm>
            <a:off x="911431" y="1408921"/>
            <a:ext cx="6830574" cy="4795935"/>
          </a:xfrm>
          <a:prstGeom prst="rect">
            <a:avLst/>
          </a:prstGeom>
        </p:spPr>
      </p:pic>
      <p:sp>
        <p:nvSpPr>
          <p:cNvPr id="6" name="TextBox 5">
            <a:extLst>
              <a:ext uri="{FF2B5EF4-FFF2-40B4-BE49-F238E27FC236}">
                <a16:creationId xmlns:a16="http://schemas.microsoft.com/office/drawing/2014/main" id="{D19EBE74-AE4A-414E-96CA-D3697AC47F75}"/>
              </a:ext>
            </a:extLst>
          </p:cNvPr>
          <p:cNvSpPr txBox="1"/>
          <p:nvPr/>
        </p:nvSpPr>
        <p:spPr>
          <a:xfrm>
            <a:off x="8444597" y="3806888"/>
            <a:ext cx="3229243" cy="646331"/>
          </a:xfrm>
          <a:prstGeom prst="rect">
            <a:avLst/>
          </a:prstGeom>
          <a:noFill/>
        </p:spPr>
        <p:txBody>
          <a:bodyPr wrap="square" rtlCol="0">
            <a:spAutoFit/>
          </a:bodyPr>
          <a:lstStyle/>
          <a:p>
            <a:r>
              <a:rPr lang="en-US" dirty="0">
                <a:latin typeface="AhnbergHand" pitchFamily="2" charset="0"/>
              </a:rPr>
              <a:t>Is this related to the KSK Roll?</a:t>
            </a:r>
          </a:p>
        </p:txBody>
      </p:sp>
      <p:sp>
        <p:nvSpPr>
          <p:cNvPr id="7" name="Freeform 6">
            <a:extLst>
              <a:ext uri="{FF2B5EF4-FFF2-40B4-BE49-F238E27FC236}">
                <a16:creationId xmlns:a16="http://schemas.microsoft.com/office/drawing/2014/main" id="{A05AD580-14DE-5749-9C4C-88124282E46D}"/>
              </a:ext>
            </a:extLst>
          </p:cNvPr>
          <p:cNvSpPr/>
          <p:nvPr/>
        </p:nvSpPr>
        <p:spPr>
          <a:xfrm>
            <a:off x="4402751" y="4576699"/>
            <a:ext cx="1665007" cy="884029"/>
          </a:xfrm>
          <a:custGeom>
            <a:avLst/>
            <a:gdLst>
              <a:gd name="connsiteX0" fmla="*/ 1494196 w 1665007"/>
              <a:gd name="connsiteY0" fmla="*/ 872379 h 884029"/>
              <a:gd name="connsiteX1" fmla="*/ 1652816 w 1665007"/>
              <a:gd name="connsiteY1" fmla="*/ 452501 h 884029"/>
              <a:gd name="connsiteX2" fmla="*/ 1204947 w 1665007"/>
              <a:gd name="connsiteY2" fmla="*/ 13962 h 884029"/>
              <a:gd name="connsiteX3" fmla="*/ 19959 w 1665007"/>
              <a:gd name="connsiteY3" fmla="*/ 172583 h 884029"/>
              <a:gd name="connsiteX4" fmla="*/ 523812 w 1665007"/>
              <a:gd name="connsiteY4" fmla="*/ 797734 h 884029"/>
              <a:gd name="connsiteX5" fmla="*/ 1335576 w 1665007"/>
              <a:gd name="connsiteY5" fmla="*/ 863048 h 88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007" h="884029">
                <a:moveTo>
                  <a:pt x="1494196" y="872379"/>
                </a:moveTo>
                <a:cubicBezTo>
                  <a:pt x="1597610" y="733974"/>
                  <a:pt x="1701024" y="595570"/>
                  <a:pt x="1652816" y="452501"/>
                </a:cubicBezTo>
                <a:cubicBezTo>
                  <a:pt x="1604608" y="309431"/>
                  <a:pt x="1477090" y="60615"/>
                  <a:pt x="1204947" y="13962"/>
                </a:cubicBezTo>
                <a:cubicBezTo>
                  <a:pt x="932804" y="-32691"/>
                  <a:pt x="133481" y="41954"/>
                  <a:pt x="19959" y="172583"/>
                </a:cubicBezTo>
                <a:cubicBezTo>
                  <a:pt x="-93563" y="303212"/>
                  <a:pt x="304543" y="682657"/>
                  <a:pt x="523812" y="797734"/>
                </a:cubicBezTo>
                <a:cubicBezTo>
                  <a:pt x="743081" y="912811"/>
                  <a:pt x="1039328" y="887929"/>
                  <a:pt x="1335576" y="8630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E3E3D72B-15C9-EE47-8F2E-478DF1E41145}"/>
              </a:ext>
            </a:extLst>
          </p:cNvPr>
          <p:cNvSpPr/>
          <p:nvPr/>
        </p:nvSpPr>
        <p:spPr>
          <a:xfrm>
            <a:off x="5893864" y="4059791"/>
            <a:ext cx="2253172" cy="557929"/>
          </a:xfrm>
          <a:custGeom>
            <a:avLst/>
            <a:gdLst>
              <a:gd name="connsiteX0" fmla="*/ 2213816 w 2253172"/>
              <a:gd name="connsiteY0" fmla="*/ 9289 h 557929"/>
              <a:gd name="connsiteX1" fmla="*/ 2160476 w 2253172"/>
              <a:gd name="connsiteY1" fmla="*/ 1669 h 557929"/>
              <a:gd name="connsiteX2" fmla="*/ 537416 w 2253172"/>
              <a:gd name="connsiteY2" fmla="*/ 138829 h 557929"/>
              <a:gd name="connsiteX3" fmla="*/ 19256 w 2253172"/>
              <a:gd name="connsiteY3" fmla="*/ 542689 h 557929"/>
              <a:gd name="connsiteX4" fmla="*/ 103076 w 2253172"/>
              <a:gd name="connsiteY4" fmla="*/ 321709 h 557929"/>
              <a:gd name="connsiteX5" fmla="*/ 26876 w 2253172"/>
              <a:gd name="connsiteY5" fmla="*/ 512209 h 557929"/>
              <a:gd name="connsiteX6" fmla="*/ 285956 w 2253172"/>
              <a:gd name="connsiteY6" fmla="*/ 557929 h 55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3172" h="557929">
                <a:moveTo>
                  <a:pt x="2213816" y="9289"/>
                </a:moveTo>
                <a:cubicBezTo>
                  <a:pt x="2326846" y="-5316"/>
                  <a:pt x="2160476" y="1669"/>
                  <a:pt x="2160476" y="1669"/>
                </a:cubicBezTo>
                <a:cubicBezTo>
                  <a:pt x="1881076" y="23259"/>
                  <a:pt x="894286" y="48659"/>
                  <a:pt x="537416" y="138829"/>
                </a:cubicBezTo>
                <a:cubicBezTo>
                  <a:pt x="180546" y="228999"/>
                  <a:pt x="91646" y="512209"/>
                  <a:pt x="19256" y="542689"/>
                </a:cubicBezTo>
                <a:cubicBezTo>
                  <a:pt x="-53134" y="573169"/>
                  <a:pt x="101806" y="326789"/>
                  <a:pt x="103076" y="321709"/>
                </a:cubicBezTo>
                <a:cubicBezTo>
                  <a:pt x="104346" y="316629"/>
                  <a:pt x="-3604" y="472839"/>
                  <a:pt x="26876" y="512209"/>
                </a:cubicBezTo>
                <a:cubicBezTo>
                  <a:pt x="57356" y="551579"/>
                  <a:pt x="171656" y="554754"/>
                  <a:pt x="285956" y="5579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13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9E55-D98F-F144-AD5F-0DA9569AD0AE}"/>
              </a:ext>
            </a:extLst>
          </p:cNvPr>
          <p:cNvSpPr>
            <a:spLocks noGrp="1"/>
          </p:cNvSpPr>
          <p:nvPr>
            <p:ph type="title"/>
          </p:nvPr>
        </p:nvSpPr>
        <p:spPr/>
        <p:txBody>
          <a:bodyPr/>
          <a:lstStyle/>
          <a:p>
            <a:r>
              <a:rPr lang="en-US" dirty="0"/>
              <a:t>Looking for Affected Networks</a:t>
            </a:r>
          </a:p>
        </p:txBody>
      </p:sp>
      <p:sp>
        <p:nvSpPr>
          <p:cNvPr id="3" name="Content Placeholder 2">
            <a:extLst>
              <a:ext uri="{FF2B5EF4-FFF2-40B4-BE49-F238E27FC236}">
                <a16:creationId xmlns:a16="http://schemas.microsoft.com/office/drawing/2014/main" id="{E252810B-AD71-A94F-83BB-9572B4719CB4}"/>
              </a:ext>
            </a:extLst>
          </p:cNvPr>
          <p:cNvSpPr>
            <a:spLocks noGrp="1"/>
          </p:cNvSpPr>
          <p:nvPr>
            <p:ph idx="1"/>
          </p:nvPr>
        </p:nvSpPr>
        <p:spPr/>
        <p:txBody>
          <a:bodyPr/>
          <a:lstStyle/>
          <a:p>
            <a:r>
              <a:rPr lang="en-US" dirty="0"/>
              <a:t>More than 1,000 samples / day in the lead up to the KSK roll</a:t>
            </a:r>
          </a:p>
          <a:p>
            <a:r>
              <a:rPr lang="en-US" dirty="0"/>
              <a:t>DNSSEC validation level more than 30% prior top the KSK roll</a:t>
            </a:r>
          </a:p>
          <a:p>
            <a:r>
              <a:rPr lang="en-US" dirty="0"/>
              <a:t>Drop of more than 33% in DNSSEC validation during the KSK roll</a:t>
            </a:r>
          </a:p>
          <a:p>
            <a:endParaRPr lang="en-US" dirty="0"/>
          </a:p>
        </p:txBody>
      </p:sp>
    </p:spTree>
    <p:extLst>
      <p:ext uri="{BB962C8B-B14F-4D97-AF65-F5344CB8AC3E}">
        <p14:creationId xmlns:p14="http://schemas.microsoft.com/office/powerpoint/2010/main" val="2945632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DCB704-DF95-B946-BDFC-024FB357BCC0}"/>
              </a:ext>
            </a:extLst>
          </p:cNvPr>
          <p:cNvSpPr txBox="1"/>
          <p:nvPr/>
        </p:nvSpPr>
        <p:spPr>
          <a:xfrm>
            <a:off x="-3583" y="1897380"/>
            <a:ext cx="12195583" cy="4339650"/>
          </a:xfrm>
          <a:prstGeom prst="rect">
            <a:avLst/>
          </a:prstGeom>
          <a:noFill/>
        </p:spPr>
        <p:txBody>
          <a:bodyPr wrap="none" rtlCol="0">
            <a:spAutoFit/>
          </a:bodyPr>
          <a:lstStyle/>
          <a:p>
            <a:r>
              <a:rPr lang="en-US" sz="1200" dirty="0"/>
              <a:t>Rank	AS	CC	Seen	Validating	AS Name</a:t>
            </a:r>
          </a:p>
          <a:p>
            <a:r>
              <a:rPr lang="en-US" sz="1200" dirty="0"/>
              <a:t>	 	 	Before	During	After	Before	During	After	</a:t>
            </a:r>
          </a:p>
          <a:p>
            <a:r>
              <a:rPr lang="en-US" sz="1200" dirty="0"/>
              <a:t>1	AS9541	PK	10,201	4,953	6,273	4,651	2,644	2,773	CYBERNET-AP Cyber Internet Services (</a:t>
            </a:r>
            <a:r>
              <a:rPr lang="en-US" sz="1200" dirty="0" err="1"/>
              <a:t>Pvt</a:t>
            </a:r>
            <a:r>
              <a:rPr lang="en-US" sz="1200" dirty="0"/>
              <a:t>) Ltd., Pakistan</a:t>
            </a:r>
          </a:p>
          <a:p>
            <a:r>
              <a:rPr lang="en-US" sz="1200" dirty="0"/>
              <a:t>2	AS38264	PK	6,001	2,464	3,123	2,794	1,309	1,443	WATEEN-IMS-PK-AS-AP National WiMAX, Pakistan</a:t>
            </a:r>
          </a:p>
          <a:p>
            <a:r>
              <a:rPr lang="en-US" sz="1200" dirty="0"/>
              <a:t>3	AS45773	PK	4,736	732	2,568	1,850	336	996	HECPERN-AS-PK PERN AS Content Service, Pakistan</a:t>
            </a:r>
          </a:p>
          <a:p>
            <a:r>
              <a:rPr lang="en-US" sz="1200" dirty="0"/>
              <a:t>4	AS22616	US	3,212	1,225	3,539	2,244	918	2,351	ZSCALER-SJC1 - ZSCALER, USA</a:t>
            </a:r>
          </a:p>
          <a:p>
            <a:r>
              <a:rPr lang="en-US" sz="1200" dirty="0"/>
              <a:t>5	AS17557	PK	2,555	811	1,430	1,318	522	759	PKTELECOM-AS-PK Pakistan Telecommunication, Pakistan</a:t>
            </a:r>
          </a:p>
          <a:p>
            <a:r>
              <a:rPr lang="en-US" sz="1200" dirty="0"/>
              <a:t>6	AS9231	HK	2,056	1,300	3,277	1,973	1,277	3,193	IPEOPLESNET-AS-AP China Mobile Hong Kong, Hong Kong</a:t>
            </a:r>
          </a:p>
          <a:p>
            <a:r>
              <a:rPr lang="en-US" sz="1200" dirty="0"/>
              <a:t>7	AS5438	TN	1,745	1,924	2,082	1,646	717	100	ATI, Tunisia</a:t>
            </a:r>
          </a:p>
          <a:p>
            <a:r>
              <a:rPr lang="en-US" sz="1200" dirty="0"/>
              <a:t>8	AS135407	PK	1,742	429	845	1,282	391	636	TES-PL-AS-AP Trans World Enterprise Services, Pakistan</a:t>
            </a:r>
          </a:p>
          <a:p>
            <a:r>
              <a:rPr lang="en-US" sz="1200" dirty="0"/>
              <a:t>9	AS9658	PH	1,723	453	1,193	814	220	575	ETPI-IDS-AS-AP Eastern Telecoms, Philippines</a:t>
            </a:r>
          </a:p>
          <a:p>
            <a:r>
              <a:rPr lang="en-US" sz="1200" dirty="0"/>
              <a:t>10	AS5466	IE	1,670	743	1,471	1,280	569	1,208	EIRCOM Internet House, Ireland</a:t>
            </a:r>
          </a:p>
          <a:p>
            <a:r>
              <a:rPr lang="en-US" sz="1200" dirty="0"/>
              <a:t>11	AS24691	TG	1,458	808	1,608	466	257	554	TOGOTEL-AS </a:t>
            </a:r>
            <a:r>
              <a:rPr lang="en-US" sz="1200" dirty="0" err="1"/>
              <a:t>TogoTelecom</a:t>
            </a:r>
            <a:r>
              <a:rPr lang="en-US" sz="1200" dirty="0"/>
              <a:t>, Togo</a:t>
            </a:r>
          </a:p>
          <a:p>
            <a:r>
              <a:rPr lang="en-US" sz="1200" dirty="0"/>
              <a:t>12	AS23956	BD	1,438	568	1,016	956	480	855	AMBERIT-BD-AS </a:t>
            </a:r>
            <a:r>
              <a:rPr lang="en-US" sz="1200" dirty="0" err="1"/>
              <a:t>AmberIT</a:t>
            </a:r>
            <a:r>
              <a:rPr lang="en-US" sz="1200" dirty="0"/>
              <a:t>, Bangladesh</a:t>
            </a:r>
          </a:p>
          <a:p>
            <a:r>
              <a:rPr lang="en-US" sz="1200" dirty="0"/>
              <a:t>13	AS9381	HK	1,403	338	1,241	891	251	832	WTT-AS-AP WTT HK Limited, Hong Kong</a:t>
            </a:r>
          </a:p>
          <a:p>
            <a:r>
              <a:rPr lang="en-US" sz="1200" dirty="0"/>
              <a:t>14	AS10396	PR	1,383	1,110	1,320	1,272	248	20	COQUI-NET - DATACOM CARIBE, Puerto Rico</a:t>
            </a:r>
          </a:p>
          <a:p>
            <a:r>
              <a:rPr lang="en-US" sz="1200" dirty="0"/>
              <a:t>15	AS37228	RW	1,262	279	909	398	117	241	</a:t>
            </a:r>
            <a:r>
              <a:rPr lang="en-US" sz="1200" dirty="0" err="1"/>
              <a:t>Olleh</a:t>
            </a:r>
            <a:r>
              <a:rPr lang="en-US" sz="1200" dirty="0"/>
              <a:t>-Rwanda-Networks, Rwanda</a:t>
            </a:r>
          </a:p>
          <a:p>
            <a:r>
              <a:rPr lang="en-US" sz="1200" dirty="0"/>
              <a:t>16	AS17563	PK	1,225	222	663	632	121	368	NEXLINX-AS-AP </a:t>
            </a:r>
            <a:r>
              <a:rPr lang="en-US" sz="1200" dirty="0" err="1"/>
              <a:t>Nexlinx</a:t>
            </a:r>
            <a:r>
              <a:rPr lang="en-US" sz="1200" dirty="0"/>
              <a:t>, Pakistan</a:t>
            </a:r>
          </a:p>
          <a:p>
            <a:r>
              <a:rPr lang="en-US" sz="1200" dirty="0"/>
              <a:t>17	AS7590	PK	1,218	231	606	810	160	413	COMSATS Commission on Science and Technology, Pakistan</a:t>
            </a:r>
          </a:p>
          <a:p>
            <a:r>
              <a:rPr lang="en-US" sz="1200" dirty="0"/>
              <a:t>18	AS15964	CM	1,159	583	1,868	464	241	731	CAMNET-AS, Cameroon</a:t>
            </a:r>
          </a:p>
          <a:p>
            <a:r>
              <a:rPr lang="en-US" sz="1200" dirty="0"/>
              <a:t>19	AS37425	SO	1,148	957	1,114	521	343	517	</a:t>
            </a:r>
            <a:r>
              <a:rPr lang="en-US" sz="1200" dirty="0" err="1"/>
              <a:t>Somcable</a:t>
            </a:r>
            <a:r>
              <a:rPr lang="en-US" sz="1200" dirty="0"/>
              <a:t>, Somalia</a:t>
            </a:r>
          </a:p>
          <a:p>
            <a:r>
              <a:rPr lang="en-US" sz="1200" dirty="0"/>
              <a:t>20	AS45588	BD	1,013	444	776	517	188	350	BTCL-ISP-AS Bangladesh Telecommunications, Bangladesh</a:t>
            </a:r>
          </a:p>
          <a:p>
            <a:endParaRPr lang="en-US" sz="1200" dirty="0"/>
          </a:p>
        </p:txBody>
      </p:sp>
    </p:spTree>
    <p:extLst>
      <p:ext uri="{BB962C8B-B14F-4D97-AF65-F5344CB8AC3E}">
        <p14:creationId xmlns:p14="http://schemas.microsoft.com/office/powerpoint/2010/main" val="1397665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FDE-FD69-844F-8595-C1EC5668D8E1}"/>
              </a:ext>
            </a:extLst>
          </p:cNvPr>
          <p:cNvSpPr>
            <a:spLocks noGrp="1"/>
          </p:cNvSpPr>
          <p:nvPr>
            <p:ph type="title"/>
          </p:nvPr>
        </p:nvSpPr>
        <p:spPr/>
        <p:txBody>
          <a:bodyPr/>
          <a:lstStyle/>
          <a:p>
            <a:r>
              <a:rPr lang="en-US" dirty="0">
                <a:latin typeface="Powderfinger Type" panose="02020709070000000403" pitchFamily="49" charset="77"/>
              </a:rPr>
              <a:t>Potentially Impacted Networks</a:t>
            </a:r>
          </a:p>
        </p:txBody>
      </p:sp>
      <p:sp>
        <p:nvSpPr>
          <p:cNvPr id="5" name="TextBox 4">
            <a:extLst>
              <a:ext uri="{FF2B5EF4-FFF2-40B4-BE49-F238E27FC236}">
                <a16:creationId xmlns:a16="http://schemas.microsoft.com/office/drawing/2014/main" id="{CC09F2D1-FDE4-A640-9C86-F8CDCA9685B1}"/>
              </a:ext>
            </a:extLst>
          </p:cNvPr>
          <p:cNvSpPr txBox="1"/>
          <p:nvPr/>
        </p:nvSpPr>
        <p:spPr>
          <a:xfrm>
            <a:off x="-3583" y="1897380"/>
            <a:ext cx="12195583" cy="4339650"/>
          </a:xfrm>
          <a:prstGeom prst="rect">
            <a:avLst/>
          </a:prstGeom>
          <a:noFill/>
        </p:spPr>
        <p:txBody>
          <a:bodyPr wrap="none" rtlCol="0">
            <a:spAutoFit/>
          </a:bodyPr>
          <a:lstStyle/>
          <a:p>
            <a:r>
              <a:rPr lang="en-US" sz="1200" dirty="0"/>
              <a:t>Rank	AS	CC	Seen			Validating			AS Name</a:t>
            </a:r>
          </a:p>
          <a:p>
            <a:r>
              <a:rPr lang="en-US" sz="1200" dirty="0"/>
              <a:t>	 	 	Before	During	After	Before	During	After	</a:t>
            </a:r>
          </a:p>
          <a:p>
            <a:r>
              <a:rPr lang="en-US" sz="1200" dirty="0"/>
              <a:t>1	AS9541	PK	10,201	4,953	6,273	4,651	2,644	2,773	CYBERNET-AP Cyber Internet Services (</a:t>
            </a:r>
            <a:r>
              <a:rPr lang="en-US" sz="1200" dirty="0" err="1"/>
              <a:t>Pvt</a:t>
            </a:r>
            <a:r>
              <a:rPr lang="en-US" sz="1200" dirty="0"/>
              <a:t>) Ltd., Pakistan</a:t>
            </a:r>
          </a:p>
          <a:p>
            <a:r>
              <a:rPr lang="en-US" sz="1200" dirty="0"/>
              <a:t>2	AS38264	PK	6,001	2,464	3,123	2,794	1,309	1,443	WATEEN-IMS-PK-AS-AP National WiMAX, Pakistan</a:t>
            </a:r>
          </a:p>
          <a:p>
            <a:r>
              <a:rPr lang="en-US" sz="1200" dirty="0"/>
              <a:t>3	AS45773	PK	4,736	732	2,568	1,850	336	996	HECPERN-AS-PK PERN AS Content Service, Pakistan</a:t>
            </a:r>
          </a:p>
          <a:p>
            <a:r>
              <a:rPr lang="en-US" sz="1200" dirty="0"/>
              <a:t>4	AS22616	US	3,212	1,225	3,539	2,244	918	2,351	ZSCALER-SJC1 - ZSCALER, USA</a:t>
            </a:r>
          </a:p>
          <a:p>
            <a:r>
              <a:rPr lang="en-US" sz="1200" dirty="0"/>
              <a:t>5	AS17557	PK	2,555	811	1,430	1,318	522	759	PKTELECOM-AS-PK Pakistan Telecommunication, Pakistan</a:t>
            </a:r>
          </a:p>
          <a:p>
            <a:r>
              <a:rPr lang="en-US" sz="1200" dirty="0"/>
              <a:t>6	AS9231	HK	2,056	1,300	3,277	1,973	1,277	3,193	IPEOPLESNET-AS-AP China Mobile Hong Kong, Hong Kong</a:t>
            </a:r>
          </a:p>
          <a:p>
            <a:r>
              <a:rPr lang="en-US" sz="1200" dirty="0"/>
              <a:t>7	AS5438	TN	1,745	1,924	2,082	1,646	717	100	ATI, Tunisia</a:t>
            </a:r>
          </a:p>
          <a:p>
            <a:r>
              <a:rPr lang="en-US" sz="1200" dirty="0"/>
              <a:t>8	AS135407	PK	1,742	429	845	1,282	391	636	TES-PL-AS-AP Trans World Enterprise Services, Pakistan</a:t>
            </a:r>
          </a:p>
          <a:p>
            <a:r>
              <a:rPr lang="en-US" sz="1200" dirty="0"/>
              <a:t>9	AS9658	PH	1,723	453	1,193	814	220	575	ETPI-IDS-AS-AP Eastern Telecoms, Philippines</a:t>
            </a:r>
          </a:p>
          <a:p>
            <a:r>
              <a:rPr lang="en-US" sz="1200" dirty="0"/>
              <a:t>10	AS5466	IE	1,670	743	1,471	1,280	569	1,208	EIRCOM Internet House, Ireland</a:t>
            </a:r>
          </a:p>
          <a:p>
            <a:r>
              <a:rPr lang="en-US" sz="1200" dirty="0"/>
              <a:t>11	AS24691	TG	1,458	808	1,608	466	257	554	TOGOTEL-AS </a:t>
            </a:r>
            <a:r>
              <a:rPr lang="en-US" sz="1200" dirty="0" err="1"/>
              <a:t>TogoTelecom</a:t>
            </a:r>
            <a:r>
              <a:rPr lang="en-US" sz="1200" dirty="0"/>
              <a:t>, Togo</a:t>
            </a:r>
          </a:p>
          <a:p>
            <a:r>
              <a:rPr lang="en-US" sz="1200" dirty="0"/>
              <a:t>12	AS23956	BD	1,438	568	1,016	956	480	855	AMBERIT-BD-AS </a:t>
            </a:r>
            <a:r>
              <a:rPr lang="en-US" sz="1200" dirty="0" err="1"/>
              <a:t>AmberIT</a:t>
            </a:r>
            <a:r>
              <a:rPr lang="en-US" sz="1200" dirty="0"/>
              <a:t>, Bangladesh</a:t>
            </a:r>
          </a:p>
          <a:p>
            <a:r>
              <a:rPr lang="en-US" sz="1200" dirty="0"/>
              <a:t>13	AS9381	HK	1,403	338	1,241	891	251	832	WTT-AS-AP WTT HK Limited, Hong Kong</a:t>
            </a:r>
          </a:p>
          <a:p>
            <a:r>
              <a:rPr lang="en-US" sz="1200" dirty="0"/>
              <a:t>14	AS10396	PR	1,383	1,110	1,320	1,272	248	20	COQUI-NET - DATACOM CARIBE, Puerto Rico</a:t>
            </a:r>
          </a:p>
          <a:p>
            <a:r>
              <a:rPr lang="en-US" sz="1200" dirty="0"/>
              <a:t>15	AS37228	RW	1,262	279	909	398	117	241	</a:t>
            </a:r>
            <a:r>
              <a:rPr lang="en-US" sz="1200" dirty="0" err="1"/>
              <a:t>Olleh</a:t>
            </a:r>
            <a:r>
              <a:rPr lang="en-US" sz="1200" dirty="0"/>
              <a:t>-Rwanda-Networks, Rwanda</a:t>
            </a:r>
          </a:p>
          <a:p>
            <a:r>
              <a:rPr lang="en-US" sz="1200" dirty="0"/>
              <a:t>16	AS17563	PK	1,225	222	663	632	121	368	NEXLINX-AS-AP </a:t>
            </a:r>
            <a:r>
              <a:rPr lang="en-US" sz="1200" dirty="0" err="1"/>
              <a:t>Nexlinx</a:t>
            </a:r>
            <a:r>
              <a:rPr lang="en-US" sz="1200" dirty="0"/>
              <a:t>, Pakistan</a:t>
            </a:r>
          </a:p>
          <a:p>
            <a:r>
              <a:rPr lang="en-US" sz="1200" dirty="0"/>
              <a:t>17	AS7590	PK	1,218	231	606	810	160	413	COMSATS Commission on Science and Technology, Pakistan</a:t>
            </a:r>
          </a:p>
          <a:p>
            <a:r>
              <a:rPr lang="en-US" sz="1200" dirty="0"/>
              <a:t>18	AS15964	CM	1,159	583	1,868	464	241	731	CAMNET-AS, Cameroon</a:t>
            </a:r>
          </a:p>
          <a:p>
            <a:r>
              <a:rPr lang="en-US" sz="1200" dirty="0"/>
              <a:t>19	AS37425	SO	1,148	957	1,114	521	343	517	</a:t>
            </a:r>
            <a:r>
              <a:rPr lang="en-US" sz="1200" dirty="0" err="1"/>
              <a:t>Somcable</a:t>
            </a:r>
            <a:r>
              <a:rPr lang="en-US" sz="1200" dirty="0"/>
              <a:t>, Somalia</a:t>
            </a:r>
          </a:p>
          <a:p>
            <a:r>
              <a:rPr lang="en-US" sz="1200" dirty="0"/>
              <a:t>20	AS45588	BD	1,013	444	776	517	188	350	BTCL-ISP-AS Bangladesh Telecommunications, Bangladesh</a:t>
            </a:r>
          </a:p>
          <a:p>
            <a:endParaRPr lang="en-US" sz="1200" dirty="0"/>
          </a:p>
        </p:txBody>
      </p:sp>
      <p:cxnSp>
        <p:nvCxnSpPr>
          <p:cNvPr id="7" name="Straight Connector 6">
            <a:extLst>
              <a:ext uri="{FF2B5EF4-FFF2-40B4-BE49-F238E27FC236}">
                <a16:creationId xmlns:a16="http://schemas.microsoft.com/office/drawing/2014/main" id="{0FFB38B9-6EFF-EC4F-8983-F6C420A7BE0F}"/>
              </a:ext>
            </a:extLst>
          </p:cNvPr>
          <p:cNvCxnSpPr/>
          <p:nvPr/>
        </p:nvCxnSpPr>
        <p:spPr>
          <a:xfrm>
            <a:off x="53340" y="2301240"/>
            <a:ext cx="117576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62AD22-C2F1-664D-8BEF-9A051D576733}"/>
              </a:ext>
            </a:extLst>
          </p:cNvPr>
          <p:cNvCxnSpPr>
            <a:cxnSpLocks/>
          </p:cNvCxnSpPr>
          <p:nvPr/>
        </p:nvCxnSpPr>
        <p:spPr>
          <a:xfrm>
            <a:off x="5219700" y="1897380"/>
            <a:ext cx="0" cy="4099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003B39-F2E4-1D48-A23E-866DC3D6D331}"/>
              </a:ext>
            </a:extLst>
          </p:cNvPr>
          <p:cNvCxnSpPr>
            <a:cxnSpLocks/>
          </p:cNvCxnSpPr>
          <p:nvPr/>
        </p:nvCxnSpPr>
        <p:spPr>
          <a:xfrm>
            <a:off x="8008620" y="1897380"/>
            <a:ext cx="0" cy="4099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E9782A1-DB6D-9845-A39A-10EB1709D4E9}"/>
              </a:ext>
            </a:extLst>
          </p:cNvPr>
          <p:cNvCxnSpPr>
            <a:cxnSpLocks/>
          </p:cNvCxnSpPr>
          <p:nvPr/>
        </p:nvCxnSpPr>
        <p:spPr>
          <a:xfrm>
            <a:off x="2446020" y="1897380"/>
            <a:ext cx="0" cy="40995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517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51B-27B6-E64C-8B77-BEFDBB8E4240}"/>
              </a:ext>
            </a:extLst>
          </p:cNvPr>
          <p:cNvSpPr>
            <a:spLocks noGrp="1"/>
          </p:cNvSpPr>
          <p:nvPr>
            <p:ph type="title"/>
          </p:nvPr>
        </p:nvSpPr>
        <p:spPr/>
        <p:txBody>
          <a:bodyPr/>
          <a:lstStyle/>
          <a:p>
            <a:r>
              <a:rPr lang="en-US" dirty="0">
                <a:latin typeface="Powderfinger Type" panose="02020709070000000403" pitchFamily="49" charset="77"/>
              </a:rPr>
              <a:t>Impact of the KSK Roll</a:t>
            </a:r>
          </a:p>
        </p:txBody>
      </p:sp>
      <p:sp>
        <p:nvSpPr>
          <p:cNvPr id="3" name="Content Placeholder 2">
            <a:extLst>
              <a:ext uri="{FF2B5EF4-FFF2-40B4-BE49-F238E27FC236}">
                <a16:creationId xmlns:a16="http://schemas.microsoft.com/office/drawing/2014/main" id="{6973C0F2-63B5-D345-8C9D-3933DACBE2F3}"/>
              </a:ext>
            </a:extLst>
          </p:cNvPr>
          <p:cNvSpPr>
            <a:spLocks noGrp="1"/>
          </p:cNvSpPr>
          <p:nvPr>
            <p:ph idx="1"/>
          </p:nvPr>
        </p:nvSpPr>
        <p:spPr/>
        <p:txBody>
          <a:bodyPr/>
          <a:lstStyle/>
          <a:p>
            <a:r>
              <a:rPr lang="en-US" dirty="0"/>
              <a:t>The immediate impact appears to be some 0.4% - 0.5% of users</a:t>
            </a:r>
          </a:p>
          <a:p>
            <a:r>
              <a:rPr lang="en-US" dirty="0"/>
              <a:t>In 18 cases service was restored with DNSSEC validation enables</a:t>
            </a:r>
          </a:p>
          <a:p>
            <a:r>
              <a:rPr lang="en-US" dirty="0"/>
              <a:t>In 2 cases DNSSEC validation was turned off</a:t>
            </a:r>
          </a:p>
          <a:p>
            <a:r>
              <a:rPr lang="en-US" dirty="0"/>
              <a:t>7 of the 20 networks are in Pakistan</a:t>
            </a:r>
          </a:p>
          <a:p>
            <a:r>
              <a:rPr lang="en-US" dirty="0"/>
              <a:t>2 in Bangladesh</a:t>
            </a:r>
          </a:p>
          <a:p>
            <a:r>
              <a:rPr lang="en-US" dirty="0"/>
              <a:t>2 in Hong Kong</a:t>
            </a:r>
          </a:p>
          <a:p>
            <a:r>
              <a:rPr lang="en-US" dirty="0"/>
              <a:t>1 each in USA, Tunisia, Philippines, Ireland, Togo, Puerto Rico, Rwanda, Cameroon and Somalia</a:t>
            </a:r>
          </a:p>
        </p:txBody>
      </p:sp>
    </p:spTree>
    <p:extLst>
      <p:ext uri="{BB962C8B-B14F-4D97-AF65-F5344CB8AC3E}">
        <p14:creationId xmlns:p14="http://schemas.microsoft.com/office/powerpoint/2010/main" val="1397449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F36D-B6CE-2448-8CA3-AC56C31C2BC7}"/>
              </a:ext>
            </a:extLst>
          </p:cNvPr>
          <p:cNvSpPr>
            <a:spLocks noGrp="1"/>
          </p:cNvSpPr>
          <p:nvPr>
            <p:ph type="title"/>
          </p:nvPr>
        </p:nvSpPr>
        <p:spPr/>
        <p:txBody>
          <a:bodyPr/>
          <a:lstStyle/>
          <a:p>
            <a:r>
              <a:rPr lang="en-US" dirty="0">
                <a:latin typeface="Powderfinger Type" panose="02020709070000000403" pitchFamily="49" charset="77"/>
              </a:rPr>
              <a:t>Lessons Learned</a:t>
            </a:r>
          </a:p>
        </p:txBody>
      </p:sp>
      <p:sp>
        <p:nvSpPr>
          <p:cNvPr id="3" name="Content Placeholder 2">
            <a:extLst>
              <a:ext uri="{FF2B5EF4-FFF2-40B4-BE49-F238E27FC236}">
                <a16:creationId xmlns:a16="http://schemas.microsoft.com/office/drawing/2014/main" id="{BE8EDFF2-41B8-8945-8328-89055134F0C8}"/>
              </a:ext>
            </a:extLst>
          </p:cNvPr>
          <p:cNvSpPr>
            <a:spLocks noGrp="1"/>
          </p:cNvSpPr>
          <p:nvPr>
            <p:ph idx="1"/>
          </p:nvPr>
        </p:nvSpPr>
        <p:spPr/>
        <p:txBody>
          <a:bodyPr/>
          <a:lstStyle/>
          <a:p>
            <a:r>
              <a:rPr lang="en-US" dirty="0"/>
              <a:t>Yes, we can roll the KSK!</a:t>
            </a:r>
          </a:p>
          <a:p>
            <a:r>
              <a:rPr lang="en-US" dirty="0"/>
              <a:t>Yes, the extensive contact campaign helped</a:t>
            </a:r>
          </a:p>
          <a:p>
            <a:r>
              <a:rPr lang="en-US" dirty="0"/>
              <a:t>Yes, we can now look at an Elliptical Curve </a:t>
            </a:r>
            <a:r>
              <a:rPr lang="en-US" dirty="0" err="1"/>
              <a:t>algo</a:t>
            </a:r>
            <a:r>
              <a:rPr lang="en-US" dirty="0"/>
              <a:t> roll</a:t>
            </a:r>
          </a:p>
          <a:p>
            <a:r>
              <a:rPr lang="en-US" dirty="0"/>
              <a:t>Yes, we should we look at backup KSK provision?</a:t>
            </a:r>
          </a:p>
          <a:p>
            <a:r>
              <a:rPr lang="en-US" dirty="0"/>
              <a:t>Yes, we should review RTFC8145 and Key Sentinel and improve them or kill them off</a:t>
            </a:r>
          </a:p>
          <a:p>
            <a:r>
              <a:rPr lang="en-US" dirty="0"/>
              <a:t>Yes, we should look at a KSK bootup chain to automate synching old KSK configs into current production state</a:t>
            </a:r>
          </a:p>
        </p:txBody>
      </p:sp>
    </p:spTree>
    <p:extLst>
      <p:ext uri="{BB962C8B-B14F-4D97-AF65-F5344CB8AC3E}">
        <p14:creationId xmlns:p14="http://schemas.microsoft.com/office/powerpoint/2010/main" val="207153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latin typeface="Powderfinger Type" panose="02020709070000000403" pitchFamily="49" charset="77"/>
              </a:rPr>
              <a:t>What we would like the DNS to be</a:t>
            </a:r>
          </a:p>
        </p:txBody>
      </p:sp>
      <p:sp>
        <p:nvSpPr>
          <p:cNvPr id="4" name="Freeform 3"/>
          <p:cNvSpPr/>
          <p:nvPr/>
        </p:nvSpPr>
        <p:spPr>
          <a:xfrm>
            <a:off x="2468562" y="3258540"/>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675060" y="3482394"/>
            <a:ext cx="928459" cy="369332"/>
          </a:xfrm>
          <a:prstGeom prst="rect">
            <a:avLst/>
          </a:prstGeom>
          <a:noFill/>
        </p:spPr>
        <p:txBody>
          <a:bodyPr wrap="none" rtlCol="0">
            <a:spAutoFit/>
          </a:bodyPr>
          <a:lstStyle/>
          <a:p>
            <a:r>
              <a:rPr lang="en-US" dirty="0">
                <a:solidFill>
                  <a:schemeClr val="accent4">
                    <a:lumMod val="50000"/>
                  </a:schemeClr>
                </a:solidFill>
                <a:latin typeface="AhnbergHand"/>
                <a:cs typeface="AhnbergHand"/>
              </a:rPr>
              <a:t>Client</a:t>
            </a:r>
          </a:p>
        </p:txBody>
      </p:sp>
      <p:sp>
        <p:nvSpPr>
          <p:cNvPr id="6" name="Freeform 5"/>
          <p:cNvSpPr/>
          <p:nvPr/>
        </p:nvSpPr>
        <p:spPr>
          <a:xfrm>
            <a:off x="5131201" y="3258919"/>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78288" y="3482394"/>
            <a:ext cx="1896962" cy="369332"/>
          </a:xfrm>
          <a:prstGeom prst="rect">
            <a:avLst/>
          </a:prstGeom>
          <a:noFill/>
        </p:spPr>
        <p:txBody>
          <a:bodyPr wrap="none" rtlCol="0">
            <a:spAutoFit/>
          </a:bodyPr>
          <a:lstStyle/>
          <a:p>
            <a:r>
              <a:rPr lang="en-US" dirty="0">
                <a:solidFill>
                  <a:srgbClr val="FF0000"/>
                </a:solidFill>
                <a:latin typeface="AhnbergHand"/>
                <a:cs typeface="AhnbergHand"/>
              </a:rPr>
              <a:t>DNS Resolver</a:t>
            </a:r>
          </a:p>
        </p:txBody>
      </p:sp>
      <p:sp>
        <p:nvSpPr>
          <p:cNvPr id="8" name="Freeform 7"/>
          <p:cNvSpPr/>
          <p:nvPr/>
        </p:nvSpPr>
        <p:spPr>
          <a:xfrm>
            <a:off x="3837646" y="3285056"/>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881021" y="3160349"/>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939930" y="3815776"/>
            <a:ext cx="1147836" cy="196266"/>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923528" y="3815776"/>
            <a:ext cx="1147836" cy="196266"/>
          </a:xfrm>
          <a:custGeom>
            <a:avLst/>
            <a:gdLst>
              <a:gd name="connsiteX0" fmla="*/ 1147836 w 1147836"/>
              <a:gd name="connsiteY0" fmla="*/ 51703 h 196266"/>
              <a:gd name="connsiteX1" fmla="*/ 518016 w 1147836"/>
              <a:gd name="connsiteY1" fmla="*/ 196245 h 196266"/>
              <a:gd name="connsiteX2" fmla="*/ 12095 w 1147836"/>
              <a:gd name="connsiteY2" fmla="*/ 62028 h 196266"/>
              <a:gd name="connsiteX3" fmla="*/ 146319 w 1147836"/>
              <a:gd name="connsiteY3" fmla="*/ 81 h 196266"/>
              <a:gd name="connsiteX4" fmla="*/ 12095 w 1147836"/>
              <a:gd name="connsiteY4" fmla="*/ 51703 h 196266"/>
              <a:gd name="connsiteX5" fmla="*/ 32745 w 1147836"/>
              <a:gd name="connsiteY5" fmla="*/ 165272 h 196266"/>
              <a:gd name="connsiteX6" fmla="*/ 32745 w 1147836"/>
              <a:gd name="connsiteY6" fmla="*/ 165272 h 19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836" h="196266">
                <a:moveTo>
                  <a:pt x="1147836" y="51703"/>
                </a:moveTo>
                <a:cubicBezTo>
                  <a:pt x="927571" y="123113"/>
                  <a:pt x="707306" y="194524"/>
                  <a:pt x="518016" y="196245"/>
                </a:cubicBezTo>
                <a:cubicBezTo>
                  <a:pt x="328726" y="197966"/>
                  <a:pt x="74044" y="94722"/>
                  <a:pt x="12095" y="62028"/>
                </a:cubicBezTo>
                <a:cubicBezTo>
                  <a:pt x="-49854" y="29334"/>
                  <a:pt x="146319" y="1802"/>
                  <a:pt x="146319" y="81"/>
                </a:cubicBezTo>
                <a:cubicBezTo>
                  <a:pt x="146319" y="-1640"/>
                  <a:pt x="31024" y="24171"/>
                  <a:pt x="12095" y="51703"/>
                </a:cubicBezTo>
                <a:cubicBezTo>
                  <a:pt x="-6834" y="79235"/>
                  <a:pt x="32745" y="165272"/>
                  <a:pt x="32745" y="165272"/>
                </a:cubicBezTo>
                <a:lnTo>
                  <a:pt x="32745" y="165272"/>
                </a:lnTo>
              </a:path>
            </a:pathLst>
          </a:custGeom>
          <a:ln>
            <a:solidFill>
              <a:srgbClr val="4A452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8139612" y="3160349"/>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166521" y="3392552"/>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spTree>
    <p:extLst>
      <p:ext uri="{BB962C8B-B14F-4D97-AF65-F5344CB8AC3E}">
        <p14:creationId xmlns:p14="http://schemas.microsoft.com/office/powerpoint/2010/main" val="68034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C309-2FDF-0340-9092-8DFD64EECA15}"/>
              </a:ext>
            </a:extLst>
          </p:cNvPr>
          <p:cNvSpPr>
            <a:spLocks noGrp="1"/>
          </p:cNvSpPr>
          <p:nvPr>
            <p:ph type="title"/>
          </p:nvPr>
        </p:nvSpPr>
        <p:spPr/>
        <p:txBody>
          <a:bodyPr/>
          <a:lstStyle/>
          <a:p>
            <a:r>
              <a:rPr lang="en-US" dirty="0">
                <a:latin typeface="Powderfinger Type" panose="02020709070000000403" pitchFamily="49" charset="77"/>
              </a:rPr>
              <a:t>Keep It Rolling</a:t>
            </a:r>
          </a:p>
        </p:txBody>
      </p:sp>
      <p:sp>
        <p:nvSpPr>
          <p:cNvPr id="3" name="Content Placeholder 2">
            <a:extLst>
              <a:ext uri="{FF2B5EF4-FFF2-40B4-BE49-F238E27FC236}">
                <a16:creationId xmlns:a16="http://schemas.microsoft.com/office/drawing/2014/main" id="{98FFECDA-4258-8F4D-B289-0366D29711EF}"/>
              </a:ext>
            </a:extLst>
          </p:cNvPr>
          <p:cNvSpPr>
            <a:spLocks noGrp="1"/>
          </p:cNvSpPr>
          <p:nvPr>
            <p:ph idx="1"/>
          </p:nvPr>
        </p:nvSpPr>
        <p:spPr/>
        <p:txBody>
          <a:bodyPr/>
          <a:lstStyle/>
          <a:p>
            <a:pPr marL="0" indent="0">
              <a:buNone/>
            </a:pPr>
            <a:r>
              <a:rPr lang="en-US" dirty="0"/>
              <a:t>Maybe we just need to keep rolling every year</a:t>
            </a:r>
          </a:p>
          <a:p>
            <a:pPr lvl="1"/>
            <a:r>
              <a:rPr lang="en-US" dirty="0"/>
              <a:t>That way we train the manual loaders to keep up!</a:t>
            </a:r>
          </a:p>
          <a:p>
            <a:pPr lvl="1"/>
            <a:endParaRPr lang="en-US" dirty="0"/>
          </a:p>
          <a:p>
            <a:endParaRPr lang="en-US" dirty="0"/>
          </a:p>
        </p:txBody>
      </p:sp>
      <p:pic>
        <p:nvPicPr>
          <p:cNvPr id="4" name="Picture 3">
            <a:extLst>
              <a:ext uri="{FF2B5EF4-FFF2-40B4-BE49-F238E27FC236}">
                <a16:creationId xmlns:a16="http://schemas.microsoft.com/office/drawing/2014/main" id="{C4BF2BBA-494F-8A44-9D3E-FE60168FF908}"/>
              </a:ext>
            </a:extLst>
          </p:cNvPr>
          <p:cNvPicPr>
            <a:picLocks noChangeAspect="1"/>
          </p:cNvPicPr>
          <p:nvPr/>
        </p:nvPicPr>
        <p:blipFill>
          <a:blip r:embed="rId2"/>
          <a:stretch>
            <a:fillRect/>
          </a:stretch>
        </p:blipFill>
        <p:spPr>
          <a:xfrm>
            <a:off x="8584163" y="230188"/>
            <a:ext cx="2615258" cy="1310874"/>
          </a:xfrm>
          <a:prstGeom prst="rect">
            <a:avLst/>
          </a:prstGeom>
        </p:spPr>
      </p:pic>
    </p:spTree>
    <p:extLst>
      <p:ext uri="{BB962C8B-B14F-4D97-AF65-F5344CB8AC3E}">
        <p14:creationId xmlns:p14="http://schemas.microsoft.com/office/powerpoint/2010/main" val="4201781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72" y="2942070"/>
            <a:ext cx="10515600" cy="1325563"/>
          </a:xfrm>
        </p:spPr>
        <p:txBody>
          <a:bodyPr/>
          <a:lstStyle/>
          <a:p>
            <a:r>
              <a:rPr lang="en-AU" dirty="0">
                <a:solidFill>
                  <a:schemeClr val="bg1">
                    <a:lumMod val="75000"/>
                  </a:schemeClr>
                </a:solidFill>
                <a:latin typeface="AhnbergHand" charset="0"/>
                <a:ea typeface="AhnbergHand" charset="0"/>
                <a:cs typeface="AhnbergHand" charset="0"/>
              </a:rPr>
              <a:t>Thanks!</a:t>
            </a:r>
          </a:p>
        </p:txBody>
      </p:sp>
    </p:spTree>
    <p:extLst>
      <p:ext uri="{BB962C8B-B14F-4D97-AF65-F5344CB8AC3E}">
        <p14:creationId xmlns:p14="http://schemas.microsoft.com/office/powerpoint/2010/main" val="135835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What we suspect is in the DNS</a:t>
            </a:r>
          </a:p>
        </p:txBody>
      </p:sp>
      <p:sp>
        <p:nvSpPr>
          <p:cNvPr id="14" name="Freeform 13"/>
          <p:cNvSpPr/>
          <p:nvPr/>
        </p:nvSpPr>
        <p:spPr>
          <a:xfrm>
            <a:off x="195248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4">
                  <a:lumMod val="50000"/>
                </a:schemeClr>
              </a:solidFill>
            </a:endParaRPr>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solidFill>
                  <a:schemeClr val="accent4">
                    <a:lumMod val="50000"/>
                  </a:schemeClr>
                </a:solidFill>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solidFill>
                  <a:srgbClr val="FF0000"/>
                </a:solidFill>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w="381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w="381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6625B713-91C4-814B-8E7F-13D6B682CE3F}"/>
              </a:ext>
            </a:extLst>
          </p:cNvPr>
          <p:cNvGrpSpPr/>
          <p:nvPr/>
        </p:nvGrpSpPr>
        <p:grpSpPr>
          <a:xfrm>
            <a:off x="7643516" y="1940062"/>
            <a:ext cx="2026264" cy="753502"/>
            <a:chOff x="7643516" y="1940062"/>
            <a:chExt cx="2026264" cy="753502"/>
          </a:xfrm>
        </p:grpSpPr>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sp>
        <p:nvSpPr>
          <p:cNvPr id="26" name="Freeform 25"/>
          <p:cNvSpPr/>
          <p:nvPr/>
        </p:nvSpPr>
        <p:spPr>
          <a:xfrm>
            <a:off x="6417949" y="3055362"/>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10665" y="3076425"/>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29" name="Freeform 28"/>
          <p:cNvSpPr/>
          <p:nvPr/>
        </p:nvSpPr>
        <p:spPr>
          <a:xfrm>
            <a:off x="6425233" y="3842267"/>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6417949" y="3863330"/>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32" name="Freeform 31"/>
          <p:cNvSpPr/>
          <p:nvPr/>
        </p:nvSpPr>
        <p:spPr>
          <a:xfrm>
            <a:off x="5446865" y="4440744"/>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3" name="TextBox 32"/>
          <p:cNvSpPr txBox="1"/>
          <p:nvPr/>
        </p:nvSpPr>
        <p:spPr>
          <a:xfrm>
            <a:off x="5439581" y="4461807"/>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35" name="Freeform 34"/>
          <p:cNvSpPr/>
          <p:nvPr/>
        </p:nvSpPr>
        <p:spPr>
          <a:xfrm>
            <a:off x="5347017" y="3594348"/>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5339733" y="3615411"/>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50" name="Freeform 49"/>
          <p:cNvSpPr/>
          <p:nvPr/>
        </p:nvSpPr>
        <p:spPr>
          <a:xfrm>
            <a:off x="4636879" y="3055362"/>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629595" y="3076425"/>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a:ln w="381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a:off x="6676737" y="4730585"/>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9" name="TextBox 68"/>
          <p:cNvSpPr txBox="1"/>
          <p:nvPr/>
        </p:nvSpPr>
        <p:spPr>
          <a:xfrm>
            <a:off x="6669453" y="4751648"/>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71" name="Freeform 70"/>
          <p:cNvSpPr/>
          <p:nvPr/>
        </p:nvSpPr>
        <p:spPr>
          <a:xfrm>
            <a:off x="7449896" y="43483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2" name="TextBox 71"/>
          <p:cNvSpPr txBox="1"/>
          <p:nvPr/>
        </p:nvSpPr>
        <p:spPr>
          <a:xfrm>
            <a:off x="7442612" y="43694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74" name="Freeform 73"/>
          <p:cNvSpPr/>
          <p:nvPr/>
        </p:nvSpPr>
        <p:spPr>
          <a:xfrm>
            <a:off x="7602296" y="45007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5" name="TextBox 74"/>
          <p:cNvSpPr txBox="1"/>
          <p:nvPr/>
        </p:nvSpPr>
        <p:spPr>
          <a:xfrm>
            <a:off x="7595012" y="45218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77" name="Freeform 76"/>
          <p:cNvSpPr/>
          <p:nvPr/>
        </p:nvSpPr>
        <p:spPr>
          <a:xfrm>
            <a:off x="7754696" y="46531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8" name="TextBox 77"/>
          <p:cNvSpPr txBox="1"/>
          <p:nvPr/>
        </p:nvSpPr>
        <p:spPr>
          <a:xfrm>
            <a:off x="7747412" y="46742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80" name="Freeform 79"/>
          <p:cNvSpPr/>
          <p:nvPr/>
        </p:nvSpPr>
        <p:spPr>
          <a:xfrm>
            <a:off x="7907096" y="48055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1" name="TextBox 80"/>
          <p:cNvSpPr txBox="1"/>
          <p:nvPr/>
        </p:nvSpPr>
        <p:spPr>
          <a:xfrm>
            <a:off x="7899812" y="48266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83" name="Freeform 82"/>
          <p:cNvSpPr/>
          <p:nvPr/>
        </p:nvSpPr>
        <p:spPr>
          <a:xfrm>
            <a:off x="8059496" y="49579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4" name="TextBox 83"/>
          <p:cNvSpPr txBox="1"/>
          <p:nvPr/>
        </p:nvSpPr>
        <p:spPr>
          <a:xfrm>
            <a:off x="8052212" y="49790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86" name="Freeform 85"/>
          <p:cNvSpPr/>
          <p:nvPr/>
        </p:nvSpPr>
        <p:spPr>
          <a:xfrm>
            <a:off x="8211896" y="511037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7" name="TextBox 86"/>
          <p:cNvSpPr txBox="1"/>
          <p:nvPr/>
        </p:nvSpPr>
        <p:spPr>
          <a:xfrm>
            <a:off x="8204612" y="5131439"/>
            <a:ext cx="719086" cy="369332"/>
          </a:xfrm>
          <a:prstGeom prst="rect">
            <a:avLst/>
          </a:prstGeom>
          <a:noFill/>
        </p:spPr>
        <p:txBody>
          <a:bodyPr wrap="square" rtlCol="0">
            <a:spAutoFit/>
          </a:bodyPr>
          <a:lstStyle/>
          <a:p>
            <a:pPr algn="ctr"/>
            <a:r>
              <a:rPr lang="en-US" sz="900" dirty="0">
                <a:solidFill>
                  <a:srgbClr val="FF0000"/>
                </a:solidFill>
                <a:latin typeface="AhnbergHand"/>
                <a:cs typeface="AhnbergHand"/>
              </a:rPr>
              <a:t>DNS Resolver</a:t>
            </a:r>
          </a:p>
        </p:txBody>
      </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2" name="Group 101">
            <a:extLst>
              <a:ext uri="{FF2B5EF4-FFF2-40B4-BE49-F238E27FC236}">
                <a16:creationId xmlns:a16="http://schemas.microsoft.com/office/drawing/2014/main" id="{9584720C-CA74-6E4E-BBB6-CD7DBFD3480D}"/>
              </a:ext>
            </a:extLst>
          </p:cNvPr>
          <p:cNvGrpSpPr/>
          <p:nvPr/>
        </p:nvGrpSpPr>
        <p:grpSpPr>
          <a:xfrm>
            <a:off x="8809048" y="2690185"/>
            <a:ext cx="2026264" cy="753502"/>
            <a:chOff x="7643516" y="1940062"/>
            <a:chExt cx="2026264" cy="753502"/>
          </a:xfrm>
        </p:grpSpPr>
        <p:sp>
          <p:nvSpPr>
            <p:cNvPr id="103" name="Freeform 102">
              <a:extLst>
                <a:ext uri="{FF2B5EF4-FFF2-40B4-BE49-F238E27FC236}">
                  <a16:creationId xmlns:a16="http://schemas.microsoft.com/office/drawing/2014/main" id="{DFDB0912-2265-0647-A841-A392CFF95983}"/>
                </a:ext>
              </a:extLst>
            </p:cNvPr>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TextBox 103">
              <a:extLst>
                <a:ext uri="{FF2B5EF4-FFF2-40B4-BE49-F238E27FC236}">
                  <a16:creationId xmlns:a16="http://schemas.microsoft.com/office/drawing/2014/main" id="{A5B0AEE0-6977-C04D-BE36-991B85E3160C}"/>
                </a:ext>
              </a:extLst>
            </p:cNvPr>
            <p:cNvSpPr txBox="1"/>
            <p:nvPr/>
          </p:nvSpPr>
          <p:spPr>
            <a:xfrm>
              <a:off x="7850014"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grpSp>
        <p:nvGrpSpPr>
          <p:cNvPr id="105" name="Group 104">
            <a:extLst>
              <a:ext uri="{FF2B5EF4-FFF2-40B4-BE49-F238E27FC236}">
                <a16:creationId xmlns:a16="http://schemas.microsoft.com/office/drawing/2014/main" id="{5231BF46-5327-944F-866C-73CE1F62C9EF}"/>
              </a:ext>
            </a:extLst>
          </p:cNvPr>
          <p:cNvGrpSpPr/>
          <p:nvPr/>
        </p:nvGrpSpPr>
        <p:grpSpPr>
          <a:xfrm>
            <a:off x="9354060" y="3442613"/>
            <a:ext cx="2026264" cy="753502"/>
            <a:chOff x="7643516" y="1940062"/>
            <a:chExt cx="2026264" cy="753502"/>
          </a:xfrm>
        </p:grpSpPr>
        <p:sp>
          <p:nvSpPr>
            <p:cNvPr id="106" name="Freeform 105">
              <a:extLst>
                <a:ext uri="{FF2B5EF4-FFF2-40B4-BE49-F238E27FC236}">
                  <a16:creationId xmlns:a16="http://schemas.microsoft.com/office/drawing/2014/main" id="{839D9671-D272-5A49-9872-784C30D98124}"/>
                </a:ext>
              </a:extLst>
            </p:cNvPr>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TextBox 106">
              <a:extLst>
                <a:ext uri="{FF2B5EF4-FFF2-40B4-BE49-F238E27FC236}">
                  <a16:creationId xmlns:a16="http://schemas.microsoft.com/office/drawing/2014/main" id="{135B0069-3B17-5B42-AEF6-1E40595BC023}"/>
                </a:ext>
              </a:extLst>
            </p:cNvPr>
            <p:cNvSpPr txBox="1"/>
            <p:nvPr/>
          </p:nvSpPr>
          <p:spPr>
            <a:xfrm>
              <a:off x="7850014" y="2163916"/>
              <a:ext cx="1686680" cy="369332"/>
            </a:xfrm>
            <a:prstGeom prst="rect">
              <a:avLst/>
            </a:prstGeom>
            <a:noFill/>
          </p:spPr>
          <p:txBody>
            <a:bodyPr wrap="none" rtlCol="0">
              <a:spAutoFit/>
            </a:bodyPr>
            <a:lstStyle/>
            <a:p>
              <a:r>
                <a:rPr lang="en-US" dirty="0">
                  <a:solidFill>
                    <a:schemeClr val="accent1"/>
                  </a:solidFill>
                  <a:latin typeface="AhnbergHand"/>
                  <a:cs typeface="AhnbergHand"/>
                </a:rPr>
                <a:t>DNS Server</a:t>
              </a:r>
            </a:p>
          </p:txBody>
        </p:sp>
      </p:grpSp>
      <p:sp>
        <p:nvSpPr>
          <p:cNvPr id="4" name="Freeform 3">
            <a:extLst>
              <a:ext uri="{FF2B5EF4-FFF2-40B4-BE49-F238E27FC236}">
                <a16:creationId xmlns:a16="http://schemas.microsoft.com/office/drawing/2014/main" id="{36F7A1E3-C159-E14D-BBB1-241AB1E6C897}"/>
              </a:ext>
            </a:extLst>
          </p:cNvPr>
          <p:cNvSpPr/>
          <p:nvPr/>
        </p:nvSpPr>
        <p:spPr>
          <a:xfrm>
            <a:off x="7178040" y="2941305"/>
            <a:ext cx="1590469" cy="1036335"/>
          </a:xfrm>
          <a:custGeom>
            <a:avLst/>
            <a:gdLst>
              <a:gd name="connsiteX0" fmla="*/ 0 w 1590469"/>
              <a:gd name="connsiteY0" fmla="*/ 1036335 h 1036335"/>
              <a:gd name="connsiteX1" fmla="*/ 533400 w 1590469"/>
              <a:gd name="connsiteY1" fmla="*/ 571515 h 1036335"/>
              <a:gd name="connsiteX2" fmla="*/ 967740 w 1590469"/>
              <a:gd name="connsiteY2" fmla="*/ 144795 h 1036335"/>
              <a:gd name="connsiteX3" fmla="*/ 1569720 w 1590469"/>
              <a:gd name="connsiteY3" fmla="*/ 114315 h 1036335"/>
              <a:gd name="connsiteX4" fmla="*/ 1463040 w 1590469"/>
              <a:gd name="connsiteY4" fmla="*/ 15 h 1036335"/>
              <a:gd name="connsiteX5" fmla="*/ 1577340 w 1590469"/>
              <a:gd name="connsiteY5" fmla="*/ 106695 h 1036335"/>
              <a:gd name="connsiteX6" fmla="*/ 1493520 w 1590469"/>
              <a:gd name="connsiteY6" fmla="*/ 198135 h 10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9" h="1036335">
                <a:moveTo>
                  <a:pt x="0" y="1036335"/>
                </a:moveTo>
                <a:cubicBezTo>
                  <a:pt x="186055" y="878220"/>
                  <a:pt x="372110" y="720105"/>
                  <a:pt x="533400" y="571515"/>
                </a:cubicBezTo>
                <a:cubicBezTo>
                  <a:pt x="694690" y="422925"/>
                  <a:pt x="795020" y="220995"/>
                  <a:pt x="967740" y="144795"/>
                </a:cubicBezTo>
                <a:cubicBezTo>
                  <a:pt x="1140460" y="68595"/>
                  <a:pt x="1487170" y="138445"/>
                  <a:pt x="1569720" y="114315"/>
                </a:cubicBezTo>
                <a:cubicBezTo>
                  <a:pt x="1652270" y="90185"/>
                  <a:pt x="1461770" y="1285"/>
                  <a:pt x="1463040" y="15"/>
                </a:cubicBezTo>
                <a:cubicBezTo>
                  <a:pt x="1464310" y="-1255"/>
                  <a:pt x="1572260" y="73675"/>
                  <a:pt x="1577340" y="106695"/>
                </a:cubicBezTo>
                <a:cubicBezTo>
                  <a:pt x="1582420" y="139715"/>
                  <a:pt x="1537970" y="168925"/>
                  <a:pt x="1493520" y="198135"/>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BE6EBC50-36A2-CE4C-9F44-0BF26FD477BC}"/>
              </a:ext>
            </a:extLst>
          </p:cNvPr>
          <p:cNvSpPr/>
          <p:nvPr/>
        </p:nvSpPr>
        <p:spPr>
          <a:xfrm>
            <a:off x="8153400" y="3535646"/>
            <a:ext cx="868680" cy="847465"/>
          </a:xfrm>
          <a:custGeom>
            <a:avLst/>
            <a:gdLst>
              <a:gd name="connsiteX0" fmla="*/ 0 w 868680"/>
              <a:gd name="connsiteY0" fmla="*/ 845854 h 847465"/>
              <a:gd name="connsiteX1" fmla="*/ 434340 w 868680"/>
              <a:gd name="connsiteY1" fmla="*/ 723934 h 847465"/>
              <a:gd name="connsiteX2" fmla="*/ 807720 w 868680"/>
              <a:gd name="connsiteY2" fmla="*/ 60994 h 847465"/>
              <a:gd name="connsiteX3" fmla="*/ 601980 w 868680"/>
              <a:gd name="connsiteY3" fmla="*/ 144814 h 847465"/>
              <a:gd name="connsiteX4" fmla="*/ 807720 w 868680"/>
              <a:gd name="connsiteY4" fmla="*/ 34 h 847465"/>
              <a:gd name="connsiteX5" fmla="*/ 868680 w 868680"/>
              <a:gd name="connsiteY5" fmla="*/ 160054 h 8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680" h="847465">
                <a:moveTo>
                  <a:pt x="0" y="845854"/>
                </a:moveTo>
                <a:cubicBezTo>
                  <a:pt x="149860" y="850299"/>
                  <a:pt x="299720" y="854744"/>
                  <a:pt x="434340" y="723934"/>
                </a:cubicBezTo>
                <a:cubicBezTo>
                  <a:pt x="568960" y="593124"/>
                  <a:pt x="779780" y="157514"/>
                  <a:pt x="807720" y="60994"/>
                </a:cubicBezTo>
                <a:cubicBezTo>
                  <a:pt x="835660" y="-35526"/>
                  <a:pt x="601980" y="154974"/>
                  <a:pt x="601980" y="144814"/>
                </a:cubicBezTo>
                <a:cubicBezTo>
                  <a:pt x="601980" y="134654"/>
                  <a:pt x="763270" y="-2506"/>
                  <a:pt x="807720" y="34"/>
                </a:cubicBezTo>
                <a:cubicBezTo>
                  <a:pt x="852170" y="2574"/>
                  <a:pt x="860425" y="81314"/>
                  <a:pt x="868680" y="160054"/>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C36D0B56-DD98-644D-88CB-1D5BFB57B308}"/>
              </a:ext>
            </a:extLst>
          </p:cNvPr>
          <p:cNvSpPr/>
          <p:nvPr/>
        </p:nvSpPr>
        <p:spPr>
          <a:xfrm>
            <a:off x="8298180" y="3604085"/>
            <a:ext cx="886800" cy="968410"/>
          </a:xfrm>
          <a:custGeom>
            <a:avLst/>
            <a:gdLst>
              <a:gd name="connsiteX0" fmla="*/ 0 w 886800"/>
              <a:gd name="connsiteY0" fmla="*/ 922195 h 968410"/>
              <a:gd name="connsiteX1" fmla="*/ 419100 w 886800"/>
              <a:gd name="connsiteY1" fmla="*/ 868855 h 968410"/>
              <a:gd name="connsiteX2" fmla="*/ 861060 w 886800"/>
              <a:gd name="connsiteY2" fmla="*/ 38275 h 968410"/>
              <a:gd name="connsiteX3" fmla="*/ 746760 w 886800"/>
              <a:gd name="connsiteY3" fmla="*/ 167815 h 968410"/>
              <a:gd name="connsiteX4" fmla="*/ 868680 w 886800"/>
              <a:gd name="connsiteY4" fmla="*/ 175 h 968410"/>
              <a:gd name="connsiteX5" fmla="*/ 883920 w 886800"/>
              <a:gd name="connsiteY5" fmla="*/ 205915 h 96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800" h="968410">
                <a:moveTo>
                  <a:pt x="0" y="922195"/>
                </a:moveTo>
                <a:cubicBezTo>
                  <a:pt x="137795" y="969185"/>
                  <a:pt x="275590" y="1016175"/>
                  <a:pt x="419100" y="868855"/>
                </a:cubicBezTo>
                <a:cubicBezTo>
                  <a:pt x="562610" y="721535"/>
                  <a:pt x="806450" y="155115"/>
                  <a:pt x="861060" y="38275"/>
                </a:cubicBezTo>
                <a:cubicBezTo>
                  <a:pt x="915670" y="-78565"/>
                  <a:pt x="745490" y="174165"/>
                  <a:pt x="746760" y="167815"/>
                </a:cubicBezTo>
                <a:cubicBezTo>
                  <a:pt x="748030" y="161465"/>
                  <a:pt x="845820" y="-6175"/>
                  <a:pt x="868680" y="175"/>
                </a:cubicBezTo>
                <a:cubicBezTo>
                  <a:pt x="891540" y="6525"/>
                  <a:pt x="887730" y="106220"/>
                  <a:pt x="883920" y="205915"/>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DEA4AF39-EC40-B14B-9B1F-8FBC405FFFDB}"/>
              </a:ext>
            </a:extLst>
          </p:cNvPr>
          <p:cNvSpPr/>
          <p:nvPr/>
        </p:nvSpPr>
        <p:spPr>
          <a:xfrm>
            <a:off x="8481060" y="4294389"/>
            <a:ext cx="1356360" cy="542937"/>
          </a:xfrm>
          <a:custGeom>
            <a:avLst/>
            <a:gdLst>
              <a:gd name="connsiteX0" fmla="*/ 0 w 1356360"/>
              <a:gd name="connsiteY0" fmla="*/ 414771 h 542937"/>
              <a:gd name="connsiteX1" fmla="*/ 746760 w 1356360"/>
              <a:gd name="connsiteY1" fmla="*/ 521451 h 542937"/>
              <a:gd name="connsiteX2" fmla="*/ 1264920 w 1356360"/>
              <a:gd name="connsiteY2" fmla="*/ 41391 h 542937"/>
              <a:gd name="connsiteX3" fmla="*/ 982980 w 1356360"/>
              <a:gd name="connsiteY3" fmla="*/ 79491 h 542937"/>
              <a:gd name="connsiteX4" fmla="*/ 1257300 w 1356360"/>
              <a:gd name="connsiteY4" fmla="*/ 3291 h 542937"/>
              <a:gd name="connsiteX5" fmla="*/ 1356360 w 1356360"/>
              <a:gd name="connsiteY5" fmla="*/ 209031 h 54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60" h="542937">
                <a:moveTo>
                  <a:pt x="0" y="414771"/>
                </a:moveTo>
                <a:cubicBezTo>
                  <a:pt x="267970" y="499226"/>
                  <a:pt x="535940" y="583681"/>
                  <a:pt x="746760" y="521451"/>
                </a:cubicBezTo>
                <a:cubicBezTo>
                  <a:pt x="957580" y="459221"/>
                  <a:pt x="1225550" y="115051"/>
                  <a:pt x="1264920" y="41391"/>
                </a:cubicBezTo>
                <a:cubicBezTo>
                  <a:pt x="1304290" y="-32269"/>
                  <a:pt x="984250" y="85841"/>
                  <a:pt x="982980" y="79491"/>
                </a:cubicBezTo>
                <a:cubicBezTo>
                  <a:pt x="981710" y="73141"/>
                  <a:pt x="1195070" y="-18299"/>
                  <a:pt x="1257300" y="3291"/>
                </a:cubicBezTo>
                <a:cubicBezTo>
                  <a:pt x="1319530" y="24881"/>
                  <a:pt x="1337945" y="116956"/>
                  <a:pt x="1356360" y="209031"/>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63DABD28-12B8-0C49-8672-F6D088C4C9ED}"/>
              </a:ext>
            </a:extLst>
          </p:cNvPr>
          <p:cNvSpPr/>
          <p:nvPr/>
        </p:nvSpPr>
        <p:spPr>
          <a:xfrm>
            <a:off x="8618220" y="4345094"/>
            <a:ext cx="1623060" cy="708580"/>
          </a:xfrm>
          <a:custGeom>
            <a:avLst/>
            <a:gdLst>
              <a:gd name="connsiteX0" fmla="*/ 0 w 1623060"/>
              <a:gd name="connsiteY0" fmla="*/ 531706 h 708580"/>
              <a:gd name="connsiteX1" fmla="*/ 579120 w 1623060"/>
              <a:gd name="connsiteY1" fmla="*/ 706966 h 708580"/>
              <a:gd name="connsiteX2" fmla="*/ 1226820 w 1623060"/>
              <a:gd name="connsiteY2" fmla="*/ 440266 h 708580"/>
              <a:gd name="connsiteX3" fmla="*/ 1569720 w 1623060"/>
              <a:gd name="connsiteY3" fmla="*/ 13546 h 708580"/>
              <a:gd name="connsiteX4" fmla="*/ 1409700 w 1623060"/>
              <a:gd name="connsiteY4" fmla="*/ 97366 h 708580"/>
              <a:gd name="connsiteX5" fmla="*/ 1569720 w 1623060"/>
              <a:gd name="connsiteY5" fmla="*/ 5926 h 708580"/>
              <a:gd name="connsiteX6" fmla="*/ 1623060 w 1623060"/>
              <a:gd name="connsiteY6" fmla="*/ 219286 h 70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060" h="708580">
                <a:moveTo>
                  <a:pt x="0" y="531706"/>
                </a:moveTo>
                <a:cubicBezTo>
                  <a:pt x="187325" y="626956"/>
                  <a:pt x="374650" y="722206"/>
                  <a:pt x="579120" y="706966"/>
                </a:cubicBezTo>
                <a:cubicBezTo>
                  <a:pt x="783590" y="691726"/>
                  <a:pt x="1061720" y="555836"/>
                  <a:pt x="1226820" y="440266"/>
                </a:cubicBezTo>
                <a:cubicBezTo>
                  <a:pt x="1391920" y="324696"/>
                  <a:pt x="1539240" y="70696"/>
                  <a:pt x="1569720" y="13546"/>
                </a:cubicBezTo>
                <a:cubicBezTo>
                  <a:pt x="1600200" y="-43604"/>
                  <a:pt x="1409700" y="98636"/>
                  <a:pt x="1409700" y="97366"/>
                </a:cubicBezTo>
                <a:cubicBezTo>
                  <a:pt x="1409700" y="96096"/>
                  <a:pt x="1534160" y="-14394"/>
                  <a:pt x="1569720" y="5926"/>
                </a:cubicBezTo>
                <a:cubicBezTo>
                  <a:pt x="1605280" y="26246"/>
                  <a:pt x="1614170" y="122766"/>
                  <a:pt x="1623060" y="219286"/>
                </a:cubicBezTo>
              </a:path>
            </a:pathLst>
          </a:cu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5413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Signalling via Queries</a:t>
            </a:r>
          </a:p>
        </p:txBody>
      </p:sp>
      <p:sp>
        <p:nvSpPr>
          <p:cNvPr id="14" name="Freeform 13"/>
          <p:cNvSpPr/>
          <p:nvPr/>
        </p:nvSpPr>
        <p:spPr>
          <a:xfrm>
            <a:off x="199820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987771" cy="369332"/>
          </a:xfrm>
          <a:prstGeom prst="rect">
            <a:avLst/>
          </a:prstGeom>
          <a:noFill/>
        </p:spPr>
        <p:txBody>
          <a:bodyPr wrap="none" rtlCol="0">
            <a:spAutoFit/>
          </a:bodyPr>
          <a:lstStyle/>
          <a:p>
            <a:r>
              <a:rPr lang="en-US" dirty="0">
                <a:solidFill>
                  <a:schemeClr val="accent1"/>
                </a:solidFill>
                <a:latin typeface="AhnbergHand"/>
                <a:cs typeface="AhnbergHand"/>
              </a:rPr>
              <a:t>Server</a:t>
            </a:r>
          </a:p>
        </p:txBody>
      </p:sp>
      <p:grpSp>
        <p:nvGrpSpPr>
          <p:cNvPr id="25" name="Group 24"/>
          <p:cNvGrpSpPr/>
          <p:nvPr/>
        </p:nvGrpSpPr>
        <p:grpSpPr>
          <a:xfrm>
            <a:off x="6410665" y="3055362"/>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49" y="3842267"/>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1" y="4440744"/>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3" y="3594348"/>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62"/>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0" y="2644368"/>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3" y="4730585"/>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2" y="4348376"/>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2" y="4500776"/>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2" y="4653176"/>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2" y="4805576"/>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2" y="4957976"/>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2" y="5110376"/>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0" y="2753484"/>
            <a:ext cx="648377" cy="1645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0" y="2753484"/>
            <a:ext cx="648377" cy="17983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0" y="2753484"/>
            <a:ext cx="648377" cy="19507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0" y="2753484"/>
            <a:ext cx="648377" cy="21031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0" y="2753484"/>
            <a:ext cx="648377" cy="22555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0" y="2753484"/>
            <a:ext cx="648377" cy="2407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ight Arrow 2"/>
          <p:cNvSpPr/>
          <p:nvPr/>
        </p:nvSpPr>
        <p:spPr>
          <a:xfrm rot="20224733">
            <a:off x="6085648" y="2376095"/>
            <a:ext cx="1918400" cy="1088111"/>
          </a:xfrm>
          <a:prstGeom prst="rightArrow">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rot="20251494">
            <a:off x="6389398" y="2785996"/>
            <a:ext cx="926857" cy="369332"/>
          </a:xfrm>
          <a:prstGeom prst="rect">
            <a:avLst/>
          </a:prstGeom>
          <a:noFill/>
        </p:spPr>
        <p:txBody>
          <a:bodyPr wrap="none" rtlCol="0">
            <a:spAutoFit/>
          </a:bodyPr>
          <a:lstStyle/>
          <a:p>
            <a:r>
              <a:rPr lang="en-AU" b="1" dirty="0">
                <a:solidFill>
                  <a:schemeClr val="accent1"/>
                </a:solidFill>
              </a:rPr>
              <a:t>Queries</a:t>
            </a:r>
          </a:p>
        </p:txBody>
      </p:sp>
      <p:sp>
        <p:nvSpPr>
          <p:cNvPr id="5" name="TextBox 4"/>
          <p:cNvSpPr txBox="1"/>
          <p:nvPr/>
        </p:nvSpPr>
        <p:spPr>
          <a:xfrm>
            <a:off x="351401" y="4059383"/>
            <a:ext cx="3932782" cy="1938992"/>
          </a:xfrm>
          <a:prstGeom prst="rect">
            <a:avLst/>
          </a:prstGeom>
          <a:noFill/>
        </p:spPr>
        <p:txBody>
          <a:bodyPr wrap="square" rtlCol="0">
            <a:spAutoFit/>
          </a:bodyPr>
          <a:lstStyle/>
          <a:p>
            <a:r>
              <a:rPr lang="en-AU" sz="2400" dirty="0"/>
              <a:t>The query contains added resolver information which passes inward in the DNS towards the authoritative server(s)</a:t>
            </a:r>
          </a:p>
        </p:txBody>
      </p:sp>
    </p:spTree>
    <p:extLst>
      <p:ext uri="{BB962C8B-B14F-4D97-AF65-F5344CB8AC3E}">
        <p14:creationId xmlns:p14="http://schemas.microsoft.com/office/powerpoint/2010/main" val="92616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Signalling via Responses</a:t>
            </a:r>
          </a:p>
        </p:txBody>
      </p:sp>
      <p:sp>
        <p:nvSpPr>
          <p:cNvPr id="14" name="Freeform 13"/>
          <p:cNvSpPr/>
          <p:nvPr/>
        </p:nvSpPr>
        <p:spPr>
          <a:xfrm>
            <a:off x="1998206" y="1916584"/>
            <a:ext cx="1471368"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2204704" y="2140438"/>
            <a:ext cx="928459" cy="369332"/>
          </a:xfrm>
          <a:prstGeom prst="rect">
            <a:avLst/>
          </a:prstGeom>
          <a:noFill/>
        </p:spPr>
        <p:txBody>
          <a:bodyPr wrap="none" rtlCol="0">
            <a:spAutoFit/>
          </a:bodyPr>
          <a:lstStyle/>
          <a:p>
            <a:r>
              <a:rPr lang="en-US" dirty="0">
                <a:latin typeface="AhnbergHand"/>
                <a:cs typeface="AhnbergHand"/>
              </a:rPr>
              <a:t>Client</a:t>
            </a:r>
          </a:p>
        </p:txBody>
      </p:sp>
      <p:sp>
        <p:nvSpPr>
          <p:cNvPr id="16" name="Freeform 15"/>
          <p:cNvSpPr/>
          <p:nvPr/>
        </p:nvSpPr>
        <p:spPr>
          <a:xfrm>
            <a:off x="4660845" y="1916963"/>
            <a:ext cx="1868512" cy="833738"/>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607932" y="2140438"/>
            <a:ext cx="1896962" cy="369332"/>
          </a:xfrm>
          <a:prstGeom prst="rect">
            <a:avLst/>
          </a:prstGeom>
          <a:noFill/>
        </p:spPr>
        <p:txBody>
          <a:bodyPr wrap="none" rtlCol="0">
            <a:spAutoFit/>
          </a:bodyPr>
          <a:lstStyle/>
          <a:p>
            <a:r>
              <a:rPr lang="en-US" dirty="0">
                <a:latin typeface="AhnbergHand"/>
                <a:cs typeface="AhnbergHand"/>
              </a:rPr>
              <a:t>DNS Resolver</a:t>
            </a:r>
          </a:p>
        </p:txBody>
      </p:sp>
      <p:sp>
        <p:nvSpPr>
          <p:cNvPr id="18" name="Freeform 17"/>
          <p:cNvSpPr/>
          <p:nvPr/>
        </p:nvSpPr>
        <p:spPr>
          <a:xfrm>
            <a:off x="3367290" y="1943100"/>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410665" y="1818393"/>
            <a:ext cx="1232851" cy="196382"/>
          </a:xfrm>
          <a:custGeom>
            <a:avLst/>
            <a:gdLst>
              <a:gd name="connsiteX0" fmla="*/ 55754 w 1232851"/>
              <a:gd name="connsiteY0" fmla="*/ 175515 h 196382"/>
              <a:gd name="connsiteX1" fmla="*/ 45429 w 1232851"/>
              <a:gd name="connsiteY1" fmla="*/ 123893 h 196382"/>
              <a:gd name="connsiteX2" fmla="*/ 551350 w 1232851"/>
              <a:gd name="connsiteY2" fmla="*/ 20649 h 196382"/>
              <a:gd name="connsiteX3" fmla="*/ 1212144 w 1232851"/>
              <a:gd name="connsiteY3" fmla="*/ 103244 h 196382"/>
              <a:gd name="connsiteX4" fmla="*/ 1057270 w 1232851"/>
              <a:gd name="connsiteY4" fmla="*/ 0 h 196382"/>
              <a:gd name="connsiteX5" fmla="*/ 1232794 w 1232851"/>
              <a:gd name="connsiteY5" fmla="*/ 103244 h 196382"/>
              <a:gd name="connsiteX6" fmla="*/ 1077920 w 1232851"/>
              <a:gd name="connsiteY6" fmla="*/ 196164 h 196382"/>
              <a:gd name="connsiteX7" fmla="*/ 1201819 w 1232851"/>
              <a:gd name="connsiteY7" fmla="*/ 123893 h 19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851" h="196382">
                <a:moveTo>
                  <a:pt x="55754" y="175515"/>
                </a:moveTo>
                <a:cubicBezTo>
                  <a:pt x="9292" y="162609"/>
                  <a:pt x="-37170" y="149704"/>
                  <a:pt x="45429" y="123893"/>
                </a:cubicBezTo>
                <a:cubicBezTo>
                  <a:pt x="128028" y="98082"/>
                  <a:pt x="356898" y="24090"/>
                  <a:pt x="551350" y="20649"/>
                </a:cubicBezTo>
                <a:cubicBezTo>
                  <a:pt x="745802" y="17208"/>
                  <a:pt x="1127824" y="106685"/>
                  <a:pt x="1212144" y="103244"/>
                </a:cubicBezTo>
                <a:cubicBezTo>
                  <a:pt x="1296464" y="99803"/>
                  <a:pt x="1053828" y="0"/>
                  <a:pt x="1057270" y="0"/>
                </a:cubicBezTo>
                <a:cubicBezTo>
                  <a:pt x="1060712" y="0"/>
                  <a:pt x="1229352" y="70550"/>
                  <a:pt x="1232794" y="103244"/>
                </a:cubicBezTo>
                <a:cubicBezTo>
                  <a:pt x="1236236" y="135938"/>
                  <a:pt x="1083082" y="192723"/>
                  <a:pt x="1077920" y="196164"/>
                </a:cubicBezTo>
                <a:cubicBezTo>
                  <a:pt x="1072758" y="199605"/>
                  <a:pt x="1137288" y="161749"/>
                  <a:pt x="1201819" y="123893"/>
                </a:cubicBezTo>
              </a:path>
            </a:pathLst>
          </a:custGeom>
          <a:ln>
            <a:solidFill>
              <a:schemeClr val="bg2">
                <a:lumMod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7643516" y="1940062"/>
            <a:ext cx="2026264" cy="753502"/>
          </a:xfrm>
          <a:custGeom>
            <a:avLst/>
            <a:gdLst>
              <a:gd name="connsiteX0" fmla="*/ 82599 w 1471368"/>
              <a:gd name="connsiteY0" fmla="*/ 88463 h 753502"/>
              <a:gd name="connsiteX1" fmla="*/ 929242 w 1471368"/>
              <a:gd name="connsiteY1" fmla="*/ 98787 h 753502"/>
              <a:gd name="connsiteX2" fmla="*/ 1383538 w 1471368"/>
              <a:gd name="connsiteY2" fmla="*/ 67814 h 753502"/>
              <a:gd name="connsiteX3" fmla="*/ 1424838 w 1471368"/>
              <a:gd name="connsiteY3" fmla="*/ 676955 h 753502"/>
              <a:gd name="connsiteX4" fmla="*/ 867293 w 1471368"/>
              <a:gd name="connsiteY4" fmla="*/ 749226 h 753502"/>
              <a:gd name="connsiteX5" fmla="*/ 113574 w 1471368"/>
              <a:gd name="connsiteY5" fmla="*/ 738901 h 753502"/>
              <a:gd name="connsiteX6" fmla="*/ 30975 w 1471368"/>
              <a:gd name="connsiteY6" fmla="*/ 687279 h 753502"/>
              <a:gd name="connsiteX7" fmla="*/ 10325 w 1471368"/>
              <a:gd name="connsiteY7" fmla="*/ 67814 h 753502"/>
              <a:gd name="connsiteX8" fmla="*/ 0 w 1471368"/>
              <a:gd name="connsiteY8" fmla="*/ 16192 h 7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68" h="753502">
                <a:moveTo>
                  <a:pt x="82599" y="88463"/>
                </a:moveTo>
                <a:lnTo>
                  <a:pt x="929242" y="98787"/>
                </a:lnTo>
                <a:cubicBezTo>
                  <a:pt x="1146065" y="95346"/>
                  <a:pt x="1300939" y="-28547"/>
                  <a:pt x="1383538" y="67814"/>
                </a:cubicBezTo>
                <a:cubicBezTo>
                  <a:pt x="1466137" y="164175"/>
                  <a:pt x="1510879" y="563386"/>
                  <a:pt x="1424838" y="676955"/>
                </a:cubicBezTo>
                <a:cubicBezTo>
                  <a:pt x="1338797" y="790524"/>
                  <a:pt x="1085837" y="738902"/>
                  <a:pt x="867293" y="749226"/>
                </a:cubicBezTo>
                <a:cubicBezTo>
                  <a:pt x="648749" y="759550"/>
                  <a:pt x="252960" y="749226"/>
                  <a:pt x="113574" y="738901"/>
                </a:cubicBezTo>
                <a:cubicBezTo>
                  <a:pt x="-25812" y="728577"/>
                  <a:pt x="48183" y="799127"/>
                  <a:pt x="30975" y="687279"/>
                </a:cubicBezTo>
                <a:cubicBezTo>
                  <a:pt x="13767" y="575431"/>
                  <a:pt x="15487" y="179662"/>
                  <a:pt x="10325" y="67814"/>
                </a:cubicBezTo>
                <a:cubicBezTo>
                  <a:pt x="5162" y="-44034"/>
                  <a:pt x="0" y="16192"/>
                  <a:pt x="0" y="161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850014" y="2163916"/>
            <a:ext cx="987771" cy="369332"/>
          </a:xfrm>
          <a:prstGeom prst="rect">
            <a:avLst/>
          </a:prstGeom>
          <a:noFill/>
        </p:spPr>
        <p:txBody>
          <a:bodyPr wrap="none" rtlCol="0">
            <a:spAutoFit/>
          </a:bodyPr>
          <a:lstStyle/>
          <a:p>
            <a:r>
              <a:rPr lang="en-US" dirty="0">
                <a:solidFill>
                  <a:schemeClr val="accent1"/>
                </a:solidFill>
                <a:latin typeface="AhnbergHand"/>
                <a:cs typeface="AhnbergHand"/>
              </a:rPr>
              <a:t>Server</a:t>
            </a:r>
          </a:p>
        </p:txBody>
      </p:sp>
      <p:grpSp>
        <p:nvGrpSpPr>
          <p:cNvPr id="25" name="Group 24"/>
          <p:cNvGrpSpPr/>
          <p:nvPr/>
        </p:nvGrpSpPr>
        <p:grpSpPr>
          <a:xfrm>
            <a:off x="6410665" y="3055362"/>
            <a:ext cx="729236" cy="495837"/>
            <a:chOff x="4924605" y="4010196"/>
            <a:chExt cx="729236" cy="495837"/>
          </a:xfrm>
        </p:grpSpPr>
        <p:sp>
          <p:nvSpPr>
            <p:cNvPr id="26" name="Freeform 25"/>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28" name="Group 27"/>
          <p:cNvGrpSpPr/>
          <p:nvPr/>
        </p:nvGrpSpPr>
        <p:grpSpPr>
          <a:xfrm>
            <a:off x="6417949" y="3842267"/>
            <a:ext cx="729236" cy="495837"/>
            <a:chOff x="4924605" y="4010196"/>
            <a:chExt cx="729236" cy="495837"/>
          </a:xfrm>
        </p:grpSpPr>
        <p:sp>
          <p:nvSpPr>
            <p:cNvPr id="29" name="Freeform 28"/>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1" name="Group 30"/>
          <p:cNvGrpSpPr/>
          <p:nvPr/>
        </p:nvGrpSpPr>
        <p:grpSpPr>
          <a:xfrm>
            <a:off x="5439581" y="4440744"/>
            <a:ext cx="729236" cy="495837"/>
            <a:chOff x="4924605" y="4010196"/>
            <a:chExt cx="729236" cy="495837"/>
          </a:xfrm>
        </p:grpSpPr>
        <p:sp>
          <p:nvSpPr>
            <p:cNvPr id="32" name="Freeform 31"/>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34" name="Group 33"/>
          <p:cNvGrpSpPr/>
          <p:nvPr/>
        </p:nvGrpSpPr>
        <p:grpSpPr>
          <a:xfrm>
            <a:off x="5339733" y="3594348"/>
            <a:ext cx="729236" cy="495837"/>
            <a:chOff x="4924605" y="4010196"/>
            <a:chExt cx="729236" cy="495837"/>
          </a:xfrm>
        </p:grpSpPr>
        <p:sp>
          <p:nvSpPr>
            <p:cNvPr id="35" name="Freeform 34"/>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49" name="Group 48"/>
          <p:cNvGrpSpPr/>
          <p:nvPr/>
        </p:nvGrpSpPr>
        <p:grpSpPr>
          <a:xfrm>
            <a:off x="4629595" y="3055362"/>
            <a:ext cx="729236" cy="495837"/>
            <a:chOff x="4924605" y="4010196"/>
            <a:chExt cx="729236" cy="495837"/>
          </a:xfrm>
        </p:grpSpPr>
        <p:sp>
          <p:nvSpPr>
            <p:cNvPr id="50" name="Freeform 49"/>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52" name="Freeform 51"/>
          <p:cNvSpPr/>
          <p:nvPr/>
        </p:nvSpPr>
        <p:spPr>
          <a:xfrm>
            <a:off x="5311824" y="3060367"/>
            <a:ext cx="1057459" cy="147909"/>
          </a:xfrm>
          <a:custGeom>
            <a:avLst/>
            <a:gdLst>
              <a:gd name="connsiteX0" fmla="*/ 0 w 1057459"/>
              <a:gd name="connsiteY0" fmla="*/ 130511 h 147909"/>
              <a:gd name="connsiteX1" fmla="*/ 539289 w 1057459"/>
              <a:gd name="connsiteY1" fmla="*/ 43522 h 147909"/>
              <a:gd name="connsiteX2" fmla="*/ 1043786 w 1057459"/>
              <a:gd name="connsiteY2" fmla="*/ 87017 h 147909"/>
              <a:gd name="connsiteX3" fmla="*/ 922011 w 1057459"/>
              <a:gd name="connsiteY3" fmla="*/ 28 h 147909"/>
              <a:gd name="connsiteX4" fmla="*/ 1008993 w 1057459"/>
              <a:gd name="connsiteY4" fmla="*/ 78318 h 147909"/>
              <a:gd name="connsiteX5" fmla="*/ 948106 w 1057459"/>
              <a:gd name="connsiteY5" fmla="*/ 14790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459" h="147909">
                <a:moveTo>
                  <a:pt x="0" y="130511"/>
                </a:moveTo>
                <a:cubicBezTo>
                  <a:pt x="182662" y="90641"/>
                  <a:pt x="365325" y="50771"/>
                  <a:pt x="539289" y="43522"/>
                </a:cubicBezTo>
                <a:cubicBezTo>
                  <a:pt x="713253" y="36273"/>
                  <a:pt x="979999" y="94266"/>
                  <a:pt x="1043786" y="87017"/>
                </a:cubicBezTo>
                <a:cubicBezTo>
                  <a:pt x="1107573" y="79768"/>
                  <a:pt x="927810" y="1478"/>
                  <a:pt x="922011" y="28"/>
                </a:cubicBezTo>
                <a:cubicBezTo>
                  <a:pt x="916212" y="-1422"/>
                  <a:pt x="1004644" y="53671"/>
                  <a:pt x="1008993" y="78318"/>
                </a:cubicBezTo>
                <a:cubicBezTo>
                  <a:pt x="1013342" y="102965"/>
                  <a:pt x="948106" y="147909"/>
                  <a:pt x="948106" y="147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7034071" y="2294891"/>
            <a:ext cx="531888" cy="756805"/>
          </a:xfrm>
          <a:custGeom>
            <a:avLst/>
            <a:gdLst>
              <a:gd name="connsiteX0" fmla="*/ 0 w 531888"/>
              <a:gd name="connsiteY0" fmla="*/ 756805 h 756805"/>
              <a:gd name="connsiteX1" fmla="*/ 313136 w 531888"/>
              <a:gd name="connsiteY1" fmla="*/ 191376 h 756805"/>
              <a:gd name="connsiteX2" fmla="*/ 530591 w 531888"/>
              <a:gd name="connsiteY2" fmla="*/ 52193 h 756805"/>
              <a:gd name="connsiteX3" fmla="*/ 408816 w 531888"/>
              <a:gd name="connsiteY3" fmla="*/ 0 h 756805"/>
              <a:gd name="connsiteX4" fmla="*/ 521893 w 531888"/>
              <a:gd name="connsiteY4" fmla="*/ 52193 h 756805"/>
              <a:gd name="connsiteX5" fmla="*/ 487100 w 531888"/>
              <a:gd name="connsiteY5" fmla="*/ 252268 h 7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888" h="756805">
                <a:moveTo>
                  <a:pt x="0" y="756805"/>
                </a:moveTo>
                <a:cubicBezTo>
                  <a:pt x="112352" y="532808"/>
                  <a:pt x="224704" y="308811"/>
                  <a:pt x="313136" y="191376"/>
                </a:cubicBezTo>
                <a:cubicBezTo>
                  <a:pt x="401568" y="73941"/>
                  <a:pt x="514644" y="84089"/>
                  <a:pt x="530591" y="52193"/>
                </a:cubicBezTo>
                <a:cubicBezTo>
                  <a:pt x="546538" y="20297"/>
                  <a:pt x="410266" y="0"/>
                  <a:pt x="408816" y="0"/>
                </a:cubicBezTo>
                <a:cubicBezTo>
                  <a:pt x="407366" y="0"/>
                  <a:pt x="508846" y="10148"/>
                  <a:pt x="521893" y="52193"/>
                </a:cubicBezTo>
                <a:cubicBezTo>
                  <a:pt x="534940" y="94238"/>
                  <a:pt x="511020" y="173253"/>
                  <a:pt x="487100" y="25226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6011646" y="3311303"/>
            <a:ext cx="370176" cy="436472"/>
          </a:xfrm>
          <a:custGeom>
            <a:avLst/>
            <a:gdLst>
              <a:gd name="connsiteX0" fmla="*/ 4734 w 370176"/>
              <a:gd name="connsiteY0" fmla="*/ 436305 h 436472"/>
              <a:gd name="connsiteX1" fmla="*/ 22130 w 370176"/>
              <a:gd name="connsiteY1" fmla="*/ 384112 h 436472"/>
              <a:gd name="connsiteX2" fmla="*/ 178698 w 370176"/>
              <a:gd name="connsiteY2" fmla="*/ 114446 h 436472"/>
              <a:gd name="connsiteX3" fmla="*/ 317869 w 370176"/>
              <a:gd name="connsiteY3" fmla="*/ 36156 h 436472"/>
              <a:gd name="connsiteX4" fmla="*/ 230887 w 370176"/>
              <a:gd name="connsiteY4" fmla="*/ 1360 h 436472"/>
              <a:gd name="connsiteX5" fmla="*/ 370059 w 370176"/>
              <a:gd name="connsiteY5" fmla="*/ 79650 h 436472"/>
              <a:gd name="connsiteX6" fmla="*/ 256982 w 370176"/>
              <a:gd name="connsiteY6" fmla="*/ 210134 h 4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76" h="436472">
                <a:moveTo>
                  <a:pt x="4734" y="436305"/>
                </a:moveTo>
                <a:cubicBezTo>
                  <a:pt x="-1065" y="437030"/>
                  <a:pt x="-6864" y="437755"/>
                  <a:pt x="22130" y="384112"/>
                </a:cubicBezTo>
                <a:cubicBezTo>
                  <a:pt x="51124" y="330469"/>
                  <a:pt x="129408" y="172439"/>
                  <a:pt x="178698" y="114446"/>
                </a:cubicBezTo>
                <a:cubicBezTo>
                  <a:pt x="227988" y="56453"/>
                  <a:pt x="309171" y="55004"/>
                  <a:pt x="317869" y="36156"/>
                </a:cubicBezTo>
                <a:cubicBezTo>
                  <a:pt x="326567" y="17308"/>
                  <a:pt x="222189" y="-5889"/>
                  <a:pt x="230887" y="1360"/>
                </a:cubicBezTo>
                <a:cubicBezTo>
                  <a:pt x="239585" y="8609"/>
                  <a:pt x="365710" y="44854"/>
                  <a:pt x="370059" y="79650"/>
                </a:cubicBezTo>
                <a:cubicBezTo>
                  <a:pt x="374408" y="114446"/>
                  <a:pt x="256982" y="210134"/>
                  <a:pt x="256982" y="2101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7138450" y="2644368"/>
            <a:ext cx="431229" cy="1459895"/>
          </a:xfrm>
          <a:custGeom>
            <a:avLst/>
            <a:gdLst>
              <a:gd name="connsiteX0" fmla="*/ 0 w 431229"/>
              <a:gd name="connsiteY0" fmla="*/ 1459895 h 1459895"/>
              <a:gd name="connsiteX1" fmla="*/ 426212 w 431229"/>
              <a:gd name="connsiteY1" fmla="*/ 868370 h 1459895"/>
              <a:gd name="connsiteX2" fmla="*/ 243550 w 431229"/>
              <a:gd name="connsiteY2" fmla="*/ 259446 h 1459895"/>
              <a:gd name="connsiteX3" fmla="*/ 400117 w 431229"/>
              <a:gd name="connsiteY3" fmla="*/ 24576 h 1459895"/>
              <a:gd name="connsiteX4" fmla="*/ 295739 w 431229"/>
              <a:gd name="connsiteY4" fmla="*/ 7178 h 1459895"/>
              <a:gd name="connsiteX5" fmla="*/ 417514 w 431229"/>
              <a:gd name="connsiteY5" fmla="*/ 24576 h 1459895"/>
              <a:gd name="connsiteX6" fmla="*/ 417514 w 431229"/>
              <a:gd name="connsiteY6" fmla="*/ 163758 h 145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229" h="1459895">
                <a:moveTo>
                  <a:pt x="0" y="1459895"/>
                </a:moveTo>
                <a:cubicBezTo>
                  <a:pt x="192810" y="1264170"/>
                  <a:pt x="385620" y="1068445"/>
                  <a:pt x="426212" y="868370"/>
                </a:cubicBezTo>
                <a:cubicBezTo>
                  <a:pt x="466804" y="668295"/>
                  <a:pt x="247899" y="400078"/>
                  <a:pt x="243550" y="259446"/>
                </a:cubicBezTo>
                <a:cubicBezTo>
                  <a:pt x="239201" y="118814"/>
                  <a:pt x="391419" y="66621"/>
                  <a:pt x="400117" y="24576"/>
                </a:cubicBezTo>
                <a:cubicBezTo>
                  <a:pt x="408815" y="-17469"/>
                  <a:pt x="292840" y="7178"/>
                  <a:pt x="295739" y="7178"/>
                </a:cubicBezTo>
                <a:cubicBezTo>
                  <a:pt x="298638" y="7178"/>
                  <a:pt x="397218" y="-1521"/>
                  <a:pt x="417514" y="24576"/>
                </a:cubicBezTo>
                <a:cubicBezTo>
                  <a:pt x="437810" y="50673"/>
                  <a:pt x="417514" y="163758"/>
                  <a:pt x="417514" y="16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5729338" y="4056656"/>
            <a:ext cx="217456" cy="369467"/>
          </a:xfrm>
          <a:custGeom>
            <a:avLst/>
            <a:gdLst>
              <a:gd name="connsiteX0" fmla="*/ 0 w 217456"/>
              <a:gd name="connsiteY0" fmla="*/ 369467 h 369467"/>
              <a:gd name="connsiteX1" fmla="*/ 156568 w 217456"/>
              <a:gd name="connsiteY1" fmla="*/ 12812 h 369467"/>
              <a:gd name="connsiteX2" fmla="*/ 8699 w 217456"/>
              <a:gd name="connsiteY2" fmla="*/ 73704 h 369467"/>
              <a:gd name="connsiteX3" fmla="*/ 182663 w 217456"/>
              <a:gd name="connsiteY3" fmla="*/ 21511 h 369467"/>
              <a:gd name="connsiteX4" fmla="*/ 217456 w 217456"/>
              <a:gd name="connsiteY4" fmla="*/ 108500 h 36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6" h="369467">
                <a:moveTo>
                  <a:pt x="0" y="369467"/>
                </a:moveTo>
                <a:cubicBezTo>
                  <a:pt x="77559" y="215786"/>
                  <a:pt x="155118" y="62106"/>
                  <a:pt x="156568" y="12812"/>
                </a:cubicBezTo>
                <a:cubicBezTo>
                  <a:pt x="158018" y="-36482"/>
                  <a:pt x="4350" y="72254"/>
                  <a:pt x="8699" y="73704"/>
                </a:cubicBezTo>
                <a:cubicBezTo>
                  <a:pt x="13048" y="75154"/>
                  <a:pt x="147870" y="15712"/>
                  <a:pt x="182663" y="21511"/>
                </a:cubicBezTo>
                <a:cubicBezTo>
                  <a:pt x="217456" y="27310"/>
                  <a:pt x="217456" y="108500"/>
                  <a:pt x="217456" y="1085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6051172" y="3869245"/>
            <a:ext cx="313186" cy="139330"/>
          </a:xfrm>
          <a:custGeom>
            <a:avLst/>
            <a:gdLst>
              <a:gd name="connsiteX0" fmla="*/ 0 w 313186"/>
              <a:gd name="connsiteY0" fmla="*/ 17546 h 139330"/>
              <a:gd name="connsiteX1" fmla="*/ 69586 w 313186"/>
              <a:gd name="connsiteY1" fmla="*/ 148 h 139330"/>
              <a:gd name="connsiteX2" fmla="*/ 156568 w 313186"/>
              <a:gd name="connsiteY2" fmla="*/ 26245 h 139330"/>
              <a:gd name="connsiteX3" fmla="*/ 295740 w 313186"/>
              <a:gd name="connsiteY3" fmla="*/ 95836 h 139330"/>
              <a:gd name="connsiteX4" fmla="*/ 191361 w 313186"/>
              <a:gd name="connsiteY4" fmla="*/ 148 h 139330"/>
              <a:gd name="connsiteX5" fmla="*/ 313136 w 313186"/>
              <a:gd name="connsiteY5" fmla="*/ 113234 h 139330"/>
              <a:gd name="connsiteX6" fmla="*/ 173965 w 313186"/>
              <a:gd name="connsiteY6" fmla="*/ 139330 h 13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86" h="139330">
                <a:moveTo>
                  <a:pt x="0" y="17546"/>
                </a:moveTo>
                <a:cubicBezTo>
                  <a:pt x="21745" y="8122"/>
                  <a:pt x="43491" y="-1302"/>
                  <a:pt x="69586" y="148"/>
                </a:cubicBezTo>
                <a:cubicBezTo>
                  <a:pt x="95681" y="1598"/>
                  <a:pt x="118876" y="10297"/>
                  <a:pt x="156568" y="26245"/>
                </a:cubicBezTo>
                <a:cubicBezTo>
                  <a:pt x="194260" y="42193"/>
                  <a:pt x="289941" y="100185"/>
                  <a:pt x="295740" y="95836"/>
                </a:cubicBezTo>
                <a:cubicBezTo>
                  <a:pt x="301539" y="91487"/>
                  <a:pt x="188462" y="-2752"/>
                  <a:pt x="191361" y="148"/>
                </a:cubicBezTo>
                <a:cubicBezTo>
                  <a:pt x="194260" y="3048"/>
                  <a:pt x="316035" y="90037"/>
                  <a:pt x="313136" y="113234"/>
                </a:cubicBezTo>
                <a:cubicBezTo>
                  <a:pt x="310237" y="136431"/>
                  <a:pt x="173965" y="139330"/>
                  <a:pt x="173965" y="1393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181646" y="4338599"/>
            <a:ext cx="730650" cy="318062"/>
          </a:xfrm>
          <a:custGeom>
            <a:avLst/>
            <a:gdLst>
              <a:gd name="connsiteX0" fmla="*/ 0 w 730650"/>
              <a:gd name="connsiteY0" fmla="*/ 313696 h 318062"/>
              <a:gd name="connsiteX1" fmla="*/ 78284 w 730650"/>
              <a:gd name="connsiteY1" fmla="*/ 313696 h 318062"/>
              <a:gd name="connsiteX2" fmla="*/ 504496 w 730650"/>
              <a:gd name="connsiteY2" fmla="*/ 287599 h 318062"/>
              <a:gd name="connsiteX3" fmla="*/ 669762 w 730650"/>
              <a:gd name="connsiteY3" fmla="*/ 9234 h 318062"/>
              <a:gd name="connsiteX4" fmla="*/ 547987 w 730650"/>
              <a:gd name="connsiteY4" fmla="*/ 61427 h 318062"/>
              <a:gd name="connsiteX5" fmla="*/ 669762 w 730650"/>
              <a:gd name="connsiteY5" fmla="*/ 9234 h 318062"/>
              <a:gd name="connsiteX6" fmla="*/ 730650 w 730650"/>
              <a:gd name="connsiteY6" fmla="*/ 78825 h 3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50" h="318062">
                <a:moveTo>
                  <a:pt x="0" y="313696"/>
                </a:moveTo>
                <a:lnTo>
                  <a:pt x="78284" y="313696"/>
                </a:lnTo>
                <a:cubicBezTo>
                  <a:pt x="162367" y="309347"/>
                  <a:pt x="405916" y="338343"/>
                  <a:pt x="504496" y="287599"/>
                </a:cubicBezTo>
                <a:cubicBezTo>
                  <a:pt x="603076" y="236855"/>
                  <a:pt x="662514" y="46929"/>
                  <a:pt x="669762" y="9234"/>
                </a:cubicBezTo>
                <a:cubicBezTo>
                  <a:pt x="677010" y="-28461"/>
                  <a:pt x="547987" y="61427"/>
                  <a:pt x="547987" y="61427"/>
                </a:cubicBezTo>
                <a:cubicBezTo>
                  <a:pt x="547987" y="61427"/>
                  <a:pt x="639318" y="6334"/>
                  <a:pt x="669762" y="9234"/>
                </a:cubicBezTo>
                <a:cubicBezTo>
                  <a:pt x="700206" y="12134"/>
                  <a:pt x="730650" y="78825"/>
                  <a:pt x="730650" y="7882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5346617" y="2739801"/>
            <a:ext cx="695857" cy="320594"/>
          </a:xfrm>
          <a:custGeom>
            <a:avLst/>
            <a:gdLst>
              <a:gd name="connsiteX0" fmla="*/ 0 w 695857"/>
              <a:gd name="connsiteY0" fmla="*/ 320594 h 320594"/>
              <a:gd name="connsiteX1" fmla="*/ 495798 w 695857"/>
              <a:gd name="connsiteY1" fmla="*/ 120519 h 320594"/>
              <a:gd name="connsiteX2" fmla="*/ 608875 w 695857"/>
              <a:gd name="connsiteY2" fmla="*/ 16132 h 320594"/>
              <a:gd name="connsiteX3" fmla="*/ 469704 w 695857"/>
              <a:gd name="connsiteY3" fmla="*/ 16132 h 320594"/>
              <a:gd name="connsiteX4" fmla="*/ 652366 w 695857"/>
              <a:gd name="connsiteY4" fmla="*/ 7433 h 320594"/>
              <a:gd name="connsiteX5" fmla="*/ 695857 w 695857"/>
              <a:gd name="connsiteY5" fmla="*/ 137917 h 3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857" h="320594">
                <a:moveTo>
                  <a:pt x="0" y="320594"/>
                </a:moveTo>
                <a:cubicBezTo>
                  <a:pt x="197159" y="245928"/>
                  <a:pt x="394319" y="171263"/>
                  <a:pt x="495798" y="120519"/>
                </a:cubicBezTo>
                <a:cubicBezTo>
                  <a:pt x="597277" y="69775"/>
                  <a:pt x="613224" y="33530"/>
                  <a:pt x="608875" y="16132"/>
                </a:cubicBezTo>
                <a:cubicBezTo>
                  <a:pt x="604526" y="-1266"/>
                  <a:pt x="462456" y="17582"/>
                  <a:pt x="469704" y="16132"/>
                </a:cubicBezTo>
                <a:cubicBezTo>
                  <a:pt x="476952" y="14682"/>
                  <a:pt x="614674" y="-12864"/>
                  <a:pt x="652366" y="7433"/>
                </a:cubicBezTo>
                <a:cubicBezTo>
                  <a:pt x="690058" y="27730"/>
                  <a:pt x="695857" y="137917"/>
                  <a:pt x="695857" y="1379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7" name="Group 66"/>
          <p:cNvGrpSpPr/>
          <p:nvPr/>
        </p:nvGrpSpPr>
        <p:grpSpPr>
          <a:xfrm>
            <a:off x="6669453" y="4730585"/>
            <a:ext cx="729236" cy="495837"/>
            <a:chOff x="4924605" y="4010196"/>
            <a:chExt cx="729236" cy="495837"/>
          </a:xfrm>
        </p:grpSpPr>
        <p:sp>
          <p:nvSpPr>
            <p:cNvPr id="68" name="Freeform 67"/>
            <p:cNvSpPr/>
            <p:nvPr/>
          </p:nvSpPr>
          <p:spPr>
            <a:xfrm>
              <a:off x="4931889" y="401019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24605" y="403125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0" name="Group 69"/>
          <p:cNvGrpSpPr/>
          <p:nvPr/>
        </p:nvGrpSpPr>
        <p:grpSpPr>
          <a:xfrm>
            <a:off x="7442612" y="4348376"/>
            <a:ext cx="729236" cy="495837"/>
            <a:chOff x="5670962" y="4828436"/>
            <a:chExt cx="729236" cy="495837"/>
          </a:xfrm>
        </p:grpSpPr>
        <p:sp>
          <p:nvSpPr>
            <p:cNvPr id="71" name="Freeform 70"/>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3" name="Group 72"/>
          <p:cNvGrpSpPr/>
          <p:nvPr/>
        </p:nvGrpSpPr>
        <p:grpSpPr>
          <a:xfrm>
            <a:off x="7595012" y="4500776"/>
            <a:ext cx="729236" cy="495837"/>
            <a:chOff x="5670962" y="4828436"/>
            <a:chExt cx="729236" cy="495837"/>
          </a:xfrm>
        </p:grpSpPr>
        <p:sp>
          <p:nvSpPr>
            <p:cNvPr id="74" name="Freeform 73"/>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6" name="Group 75"/>
          <p:cNvGrpSpPr/>
          <p:nvPr/>
        </p:nvGrpSpPr>
        <p:grpSpPr>
          <a:xfrm>
            <a:off x="7747412" y="4653176"/>
            <a:ext cx="729236" cy="495837"/>
            <a:chOff x="5670962" y="4828436"/>
            <a:chExt cx="729236" cy="495837"/>
          </a:xfrm>
        </p:grpSpPr>
        <p:sp>
          <p:nvSpPr>
            <p:cNvPr id="77" name="Freeform 76"/>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79" name="Group 78"/>
          <p:cNvGrpSpPr/>
          <p:nvPr/>
        </p:nvGrpSpPr>
        <p:grpSpPr>
          <a:xfrm>
            <a:off x="7899812" y="4805576"/>
            <a:ext cx="729236" cy="495837"/>
            <a:chOff x="5670962" y="4828436"/>
            <a:chExt cx="729236" cy="495837"/>
          </a:xfrm>
        </p:grpSpPr>
        <p:sp>
          <p:nvSpPr>
            <p:cNvPr id="80" name="Freeform 79"/>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2" name="Group 81"/>
          <p:cNvGrpSpPr/>
          <p:nvPr/>
        </p:nvGrpSpPr>
        <p:grpSpPr>
          <a:xfrm>
            <a:off x="8052212" y="4957976"/>
            <a:ext cx="729236" cy="495837"/>
            <a:chOff x="5670962" y="4828436"/>
            <a:chExt cx="729236" cy="495837"/>
          </a:xfrm>
        </p:grpSpPr>
        <p:sp>
          <p:nvSpPr>
            <p:cNvPr id="83" name="Freeform 82"/>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grpSp>
        <p:nvGrpSpPr>
          <p:cNvPr id="85" name="Group 84"/>
          <p:cNvGrpSpPr/>
          <p:nvPr/>
        </p:nvGrpSpPr>
        <p:grpSpPr>
          <a:xfrm>
            <a:off x="8204612" y="5110376"/>
            <a:ext cx="729236" cy="495837"/>
            <a:chOff x="5670962" y="4828436"/>
            <a:chExt cx="729236" cy="495837"/>
          </a:xfrm>
        </p:grpSpPr>
        <p:sp>
          <p:nvSpPr>
            <p:cNvPr id="86" name="Freeform 85"/>
            <p:cNvSpPr/>
            <p:nvPr/>
          </p:nvSpPr>
          <p:spPr>
            <a:xfrm>
              <a:off x="5678246" y="4828436"/>
              <a:ext cx="721952" cy="495837"/>
            </a:xfrm>
            <a:custGeom>
              <a:avLst/>
              <a:gdLst>
                <a:gd name="connsiteX0" fmla="*/ 135412 w 1868512"/>
                <a:gd name="connsiteY0" fmla="*/ 46786 h 833738"/>
                <a:gd name="connsiteX1" fmla="*/ 816856 w 1868512"/>
                <a:gd name="connsiteY1" fmla="*/ 15813 h 833738"/>
                <a:gd name="connsiteX2" fmla="*/ 1611874 w 1868512"/>
                <a:gd name="connsiteY2" fmla="*/ 15813 h 833738"/>
                <a:gd name="connsiteX3" fmla="*/ 1756423 w 1868512"/>
                <a:gd name="connsiteY3" fmla="*/ 88084 h 833738"/>
                <a:gd name="connsiteX4" fmla="*/ 1756423 w 1868512"/>
                <a:gd name="connsiteY4" fmla="*/ 748847 h 833738"/>
                <a:gd name="connsiteX5" fmla="*/ 1746098 w 1868512"/>
                <a:gd name="connsiteY5" fmla="*/ 728198 h 833738"/>
                <a:gd name="connsiteX6" fmla="*/ 135412 w 1868512"/>
                <a:gd name="connsiteY6" fmla="*/ 769496 h 833738"/>
                <a:gd name="connsiteX7" fmla="*/ 104437 w 1868512"/>
                <a:gd name="connsiteY7" fmla="*/ 779820 h 833738"/>
                <a:gd name="connsiteX8" fmla="*/ 32163 w 1868512"/>
                <a:gd name="connsiteY8" fmla="*/ 779820 h 833738"/>
                <a:gd name="connsiteX9" fmla="*/ 11513 w 1868512"/>
                <a:gd name="connsiteY9" fmla="*/ 57110 h 833738"/>
                <a:gd name="connsiteX10" fmla="*/ 11513 w 1868512"/>
                <a:gd name="connsiteY10" fmla="*/ 46786 h 833738"/>
                <a:gd name="connsiteX11" fmla="*/ 135412 w 1868512"/>
                <a:gd name="connsiteY11" fmla="*/ 46786 h 83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8512" h="833738">
                  <a:moveTo>
                    <a:pt x="135412" y="46786"/>
                  </a:moveTo>
                  <a:cubicBezTo>
                    <a:pt x="269636" y="41624"/>
                    <a:pt x="570779" y="20975"/>
                    <a:pt x="816856" y="15813"/>
                  </a:cubicBezTo>
                  <a:cubicBezTo>
                    <a:pt x="1062933" y="10651"/>
                    <a:pt x="1455280" y="3768"/>
                    <a:pt x="1611874" y="15813"/>
                  </a:cubicBezTo>
                  <a:cubicBezTo>
                    <a:pt x="1768468" y="27858"/>
                    <a:pt x="1732332" y="-34088"/>
                    <a:pt x="1756423" y="88084"/>
                  </a:cubicBezTo>
                  <a:cubicBezTo>
                    <a:pt x="1780515" y="210256"/>
                    <a:pt x="1758144" y="642161"/>
                    <a:pt x="1756423" y="748847"/>
                  </a:cubicBezTo>
                  <a:cubicBezTo>
                    <a:pt x="1754702" y="855533"/>
                    <a:pt x="2016266" y="724757"/>
                    <a:pt x="1746098" y="728198"/>
                  </a:cubicBezTo>
                  <a:cubicBezTo>
                    <a:pt x="1475930" y="731639"/>
                    <a:pt x="409022" y="760892"/>
                    <a:pt x="135412" y="769496"/>
                  </a:cubicBezTo>
                  <a:cubicBezTo>
                    <a:pt x="-138198" y="778100"/>
                    <a:pt x="121645" y="778099"/>
                    <a:pt x="104437" y="779820"/>
                  </a:cubicBezTo>
                  <a:cubicBezTo>
                    <a:pt x="87229" y="781541"/>
                    <a:pt x="47650" y="900272"/>
                    <a:pt x="32163" y="779820"/>
                  </a:cubicBezTo>
                  <a:cubicBezTo>
                    <a:pt x="16676" y="659368"/>
                    <a:pt x="14955" y="179282"/>
                    <a:pt x="11513" y="57110"/>
                  </a:cubicBezTo>
                  <a:cubicBezTo>
                    <a:pt x="8071" y="-65062"/>
                    <a:pt x="-12578" y="46786"/>
                    <a:pt x="11513" y="46786"/>
                  </a:cubicBezTo>
                  <a:cubicBezTo>
                    <a:pt x="35604" y="46786"/>
                    <a:pt x="1188" y="51948"/>
                    <a:pt x="135412" y="46786"/>
                  </a:cubicBezTo>
                  <a:close/>
                </a:path>
              </a:pathLst>
            </a:custGeom>
            <a:solidFill>
              <a:schemeClr val="bg1"/>
            </a:solid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5670962" y="4849499"/>
              <a:ext cx="719086" cy="369332"/>
            </a:xfrm>
            <a:prstGeom prst="rect">
              <a:avLst/>
            </a:prstGeom>
            <a:noFill/>
          </p:spPr>
          <p:txBody>
            <a:bodyPr wrap="square" rtlCol="0">
              <a:spAutoFit/>
            </a:bodyPr>
            <a:lstStyle/>
            <a:p>
              <a:pPr algn="ctr"/>
              <a:r>
                <a:rPr lang="en-US" sz="900" dirty="0">
                  <a:latin typeface="AhnbergHand"/>
                  <a:cs typeface="AhnbergHand"/>
                </a:rPr>
                <a:t>DNS Resolver</a:t>
              </a:r>
            </a:p>
          </p:txBody>
        </p:sp>
      </p:grpSp>
      <p:sp>
        <p:nvSpPr>
          <p:cNvPr id="88" name="Freeform 87"/>
          <p:cNvSpPr/>
          <p:nvPr/>
        </p:nvSpPr>
        <p:spPr>
          <a:xfrm>
            <a:off x="6171770" y="4809844"/>
            <a:ext cx="398449" cy="217116"/>
          </a:xfrm>
          <a:custGeom>
            <a:avLst/>
            <a:gdLst>
              <a:gd name="connsiteX0" fmla="*/ 0 w 398449"/>
              <a:gd name="connsiteY0" fmla="*/ 0 h 217116"/>
              <a:gd name="connsiteX1" fmla="*/ 240007 w 398449"/>
              <a:gd name="connsiteY1" fmla="*/ 44999 h 217116"/>
              <a:gd name="connsiteX2" fmla="*/ 395011 w 398449"/>
              <a:gd name="connsiteY2" fmla="*/ 169996 h 217116"/>
              <a:gd name="connsiteX3" fmla="*/ 350010 w 398449"/>
              <a:gd name="connsiteY3" fmla="*/ 34999 h 217116"/>
              <a:gd name="connsiteX4" fmla="*/ 380011 w 398449"/>
              <a:gd name="connsiteY4" fmla="*/ 154997 h 217116"/>
              <a:gd name="connsiteX5" fmla="*/ 285008 w 398449"/>
              <a:gd name="connsiteY5" fmla="*/ 214996 h 217116"/>
              <a:gd name="connsiteX6" fmla="*/ 300009 w 398449"/>
              <a:gd name="connsiteY6" fmla="*/ 199996 h 217116"/>
              <a:gd name="connsiteX7" fmla="*/ 360010 w 398449"/>
              <a:gd name="connsiteY7" fmla="*/ 164997 h 21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49" h="217116">
                <a:moveTo>
                  <a:pt x="0" y="0"/>
                </a:moveTo>
                <a:cubicBezTo>
                  <a:pt x="87086" y="8333"/>
                  <a:pt x="174172" y="16666"/>
                  <a:pt x="240007" y="44999"/>
                </a:cubicBezTo>
                <a:cubicBezTo>
                  <a:pt x="305842" y="73332"/>
                  <a:pt x="376677" y="171663"/>
                  <a:pt x="395011" y="169996"/>
                </a:cubicBezTo>
                <a:cubicBezTo>
                  <a:pt x="413345" y="168329"/>
                  <a:pt x="352510" y="37499"/>
                  <a:pt x="350010" y="34999"/>
                </a:cubicBezTo>
                <a:cubicBezTo>
                  <a:pt x="347510" y="32499"/>
                  <a:pt x="390845" y="124998"/>
                  <a:pt x="380011" y="154997"/>
                </a:cubicBezTo>
                <a:cubicBezTo>
                  <a:pt x="369177" y="184996"/>
                  <a:pt x="298342" y="207496"/>
                  <a:pt x="285008" y="214996"/>
                </a:cubicBezTo>
                <a:cubicBezTo>
                  <a:pt x="271674" y="222496"/>
                  <a:pt x="287509" y="208329"/>
                  <a:pt x="300009" y="199996"/>
                </a:cubicBezTo>
                <a:cubicBezTo>
                  <a:pt x="312509" y="191663"/>
                  <a:pt x="360010" y="164997"/>
                  <a:pt x="360010" y="164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Freeform 88"/>
          <p:cNvSpPr/>
          <p:nvPr/>
        </p:nvSpPr>
        <p:spPr>
          <a:xfrm>
            <a:off x="5996766" y="4074857"/>
            <a:ext cx="593149" cy="744986"/>
          </a:xfrm>
          <a:custGeom>
            <a:avLst/>
            <a:gdLst>
              <a:gd name="connsiteX0" fmla="*/ 0 w 593149"/>
              <a:gd name="connsiteY0" fmla="*/ 0 h 744986"/>
              <a:gd name="connsiteX1" fmla="*/ 285007 w 593149"/>
              <a:gd name="connsiteY1" fmla="*/ 409993 h 744986"/>
              <a:gd name="connsiteX2" fmla="*/ 575015 w 593149"/>
              <a:gd name="connsiteY2" fmla="*/ 729987 h 744986"/>
              <a:gd name="connsiteX3" fmla="*/ 565015 w 593149"/>
              <a:gd name="connsiteY3" fmla="*/ 659988 h 744986"/>
              <a:gd name="connsiteX4" fmla="*/ 585016 w 593149"/>
              <a:gd name="connsiteY4" fmla="*/ 724987 h 744986"/>
              <a:gd name="connsiteX5" fmla="*/ 480013 w 593149"/>
              <a:gd name="connsiteY5" fmla="*/ 744986 h 7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149" h="744986">
                <a:moveTo>
                  <a:pt x="0" y="0"/>
                </a:moveTo>
                <a:cubicBezTo>
                  <a:pt x="94585" y="144164"/>
                  <a:pt x="189171" y="288329"/>
                  <a:pt x="285007" y="409993"/>
                </a:cubicBezTo>
                <a:cubicBezTo>
                  <a:pt x="380843" y="531657"/>
                  <a:pt x="528347" y="688321"/>
                  <a:pt x="575015" y="729987"/>
                </a:cubicBezTo>
                <a:cubicBezTo>
                  <a:pt x="621683" y="771653"/>
                  <a:pt x="563348" y="660821"/>
                  <a:pt x="565015" y="659988"/>
                </a:cubicBezTo>
                <a:cubicBezTo>
                  <a:pt x="566682" y="659155"/>
                  <a:pt x="599183" y="710821"/>
                  <a:pt x="585016" y="724987"/>
                </a:cubicBezTo>
                <a:cubicBezTo>
                  <a:pt x="570849" y="739153"/>
                  <a:pt x="525431" y="742069"/>
                  <a:pt x="480013" y="74498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Freeform 89"/>
          <p:cNvSpPr/>
          <p:nvPr/>
        </p:nvSpPr>
        <p:spPr>
          <a:xfrm>
            <a:off x="7351803" y="4858183"/>
            <a:ext cx="195005" cy="106190"/>
          </a:xfrm>
          <a:custGeom>
            <a:avLst/>
            <a:gdLst>
              <a:gd name="connsiteX0" fmla="*/ 0 w 195005"/>
              <a:gd name="connsiteY0" fmla="*/ 101658 h 106190"/>
              <a:gd name="connsiteX1" fmla="*/ 125003 w 195005"/>
              <a:gd name="connsiteY1" fmla="*/ 96658 h 106190"/>
              <a:gd name="connsiteX2" fmla="*/ 165004 w 195005"/>
              <a:gd name="connsiteY2" fmla="*/ 16659 h 106190"/>
              <a:gd name="connsiteX3" fmla="*/ 115003 w 195005"/>
              <a:gd name="connsiteY3" fmla="*/ 26659 h 106190"/>
              <a:gd name="connsiteX4" fmla="*/ 165004 w 195005"/>
              <a:gd name="connsiteY4" fmla="*/ 1660 h 106190"/>
              <a:gd name="connsiteX5" fmla="*/ 195005 w 195005"/>
              <a:gd name="connsiteY5" fmla="*/ 81658 h 10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005" h="106190">
                <a:moveTo>
                  <a:pt x="0" y="101658"/>
                </a:moveTo>
                <a:cubicBezTo>
                  <a:pt x="48751" y="106241"/>
                  <a:pt x="97502" y="110825"/>
                  <a:pt x="125003" y="96658"/>
                </a:cubicBezTo>
                <a:cubicBezTo>
                  <a:pt x="152504" y="82491"/>
                  <a:pt x="166671" y="28325"/>
                  <a:pt x="165004" y="16659"/>
                </a:cubicBezTo>
                <a:cubicBezTo>
                  <a:pt x="163337" y="4993"/>
                  <a:pt x="115003" y="29159"/>
                  <a:pt x="115003" y="26659"/>
                </a:cubicBezTo>
                <a:cubicBezTo>
                  <a:pt x="115003" y="24159"/>
                  <a:pt x="151670" y="-7506"/>
                  <a:pt x="165004" y="1660"/>
                </a:cubicBezTo>
                <a:cubicBezTo>
                  <a:pt x="178338" y="10826"/>
                  <a:pt x="195005" y="81658"/>
                  <a:pt x="195005" y="816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Freeform 90"/>
          <p:cNvSpPr/>
          <p:nvPr/>
        </p:nvSpPr>
        <p:spPr>
          <a:xfrm>
            <a:off x="7356803" y="5024840"/>
            <a:ext cx="326898" cy="114998"/>
          </a:xfrm>
          <a:custGeom>
            <a:avLst/>
            <a:gdLst>
              <a:gd name="connsiteX0" fmla="*/ 0 w 326898"/>
              <a:gd name="connsiteY0" fmla="*/ 0 h 114998"/>
              <a:gd name="connsiteX1" fmla="*/ 185005 w 326898"/>
              <a:gd name="connsiteY1" fmla="*/ 54999 h 114998"/>
              <a:gd name="connsiteX2" fmla="*/ 320008 w 326898"/>
              <a:gd name="connsiteY2" fmla="*/ 9999 h 114998"/>
              <a:gd name="connsiteX3" fmla="*/ 215006 w 326898"/>
              <a:gd name="connsiteY3" fmla="*/ 14999 h 114998"/>
              <a:gd name="connsiteX4" fmla="*/ 315008 w 326898"/>
              <a:gd name="connsiteY4" fmla="*/ 24999 h 114998"/>
              <a:gd name="connsiteX5" fmla="*/ 325009 w 326898"/>
              <a:gd name="connsiteY5" fmla="*/ 114998 h 11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 h="114998">
                <a:moveTo>
                  <a:pt x="0" y="0"/>
                </a:moveTo>
                <a:cubicBezTo>
                  <a:pt x="65835" y="26666"/>
                  <a:pt x="131670" y="53333"/>
                  <a:pt x="185005" y="54999"/>
                </a:cubicBezTo>
                <a:cubicBezTo>
                  <a:pt x="238340" y="56666"/>
                  <a:pt x="315008" y="16666"/>
                  <a:pt x="320008" y="9999"/>
                </a:cubicBezTo>
                <a:cubicBezTo>
                  <a:pt x="325008" y="3332"/>
                  <a:pt x="215839" y="12499"/>
                  <a:pt x="215006" y="14999"/>
                </a:cubicBezTo>
                <a:cubicBezTo>
                  <a:pt x="214173" y="17499"/>
                  <a:pt x="296674" y="8333"/>
                  <a:pt x="315008" y="24999"/>
                </a:cubicBezTo>
                <a:cubicBezTo>
                  <a:pt x="333342" y="41665"/>
                  <a:pt x="325009" y="114998"/>
                  <a:pt x="325009" y="114998"/>
                </a:cubicBezTo>
              </a:path>
            </a:pathLst>
          </a:custGeom>
          <a:ln>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a:off x="7356803" y="5069839"/>
            <a:ext cx="491901" cy="221560"/>
          </a:xfrm>
          <a:custGeom>
            <a:avLst/>
            <a:gdLst>
              <a:gd name="connsiteX0" fmla="*/ 0 w 491901"/>
              <a:gd name="connsiteY0" fmla="*/ 0 h 221560"/>
              <a:gd name="connsiteX1" fmla="*/ 330009 w 491901"/>
              <a:gd name="connsiteY1" fmla="*/ 219996 h 221560"/>
              <a:gd name="connsiteX2" fmla="*/ 475013 w 491901"/>
              <a:gd name="connsiteY2" fmla="*/ 99998 h 221560"/>
              <a:gd name="connsiteX3" fmla="*/ 370010 w 491901"/>
              <a:gd name="connsiteY3" fmla="*/ 129997 h 221560"/>
              <a:gd name="connsiteX4" fmla="*/ 480013 w 491901"/>
              <a:gd name="connsiteY4" fmla="*/ 99998 h 221560"/>
              <a:gd name="connsiteX5" fmla="*/ 490013 w 491901"/>
              <a:gd name="connsiteY5" fmla="*/ 169997 h 2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01" h="221560">
                <a:moveTo>
                  <a:pt x="0" y="0"/>
                </a:moveTo>
                <a:cubicBezTo>
                  <a:pt x="125420" y="101665"/>
                  <a:pt x="250840" y="203330"/>
                  <a:pt x="330009" y="219996"/>
                </a:cubicBezTo>
                <a:cubicBezTo>
                  <a:pt x="409178" y="236662"/>
                  <a:pt x="468346" y="114998"/>
                  <a:pt x="475013" y="99998"/>
                </a:cubicBezTo>
                <a:cubicBezTo>
                  <a:pt x="481680" y="84998"/>
                  <a:pt x="369177" y="129997"/>
                  <a:pt x="370010" y="129997"/>
                </a:cubicBezTo>
                <a:cubicBezTo>
                  <a:pt x="370843" y="129997"/>
                  <a:pt x="460013" y="93331"/>
                  <a:pt x="480013" y="99998"/>
                </a:cubicBezTo>
                <a:cubicBezTo>
                  <a:pt x="500013" y="106665"/>
                  <a:pt x="488346" y="157497"/>
                  <a:pt x="490013" y="1699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Freeform 92"/>
          <p:cNvSpPr/>
          <p:nvPr/>
        </p:nvSpPr>
        <p:spPr>
          <a:xfrm>
            <a:off x="7341802" y="5129838"/>
            <a:ext cx="645018" cy="340755"/>
          </a:xfrm>
          <a:custGeom>
            <a:avLst/>
            <a:gdLst>
              <a:gd name="connsiteX0" fmla="*/ 0 w 645018"/>
              <a:gd name="connsiteY0" fmla="*/ 0 h 340755"/>
              <a:gd name="connsiteX1" fmla="*/ 380011 w 645018"/>
              <a:gd name="connsiteY1" fmla="*/ 334994 h 340755"/>
              <a:gd name="connsiteX2" fmla="*/ 610017 w 645018"/>
              <a:gd name="connsiteY2" fmla="*/ 214996 h 340755"/>
              <a:gd name="connsiteX3" fmla="*/ 505014 w 645018"/>
              <a:gd name="connsiteY3" fmla="*/ 254995 h 340755"/>
              <a:gd name="connsiteX4" fmla="*/ 605017 w 645018"/>
              <a:gd name="connsiteY4" fmla="*/ 219996 h 340755"/>
              <a:gd name="connsiteX5" fmla="*/ 645018 w 645018"/>
              <a:gd name="connsiteY5" fmla="*/ 324994 h 34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018" h="340755">
                <a:moveTo>
                  <a:pt x="0" y="0"/>
                </a:moveTo>
                <a:cubicBezTo>
                  <a:pt x="139171" y="149580"/>
                  <a:pt x="278342" y="299161"/>
                  <a:pt x="380011" y="334994"/>
                </a:cubicBezTo>
                <a:cubicBezTo>
                  <a:pt x="481680" y="370827"/>
                  <a:pt x="589183" y="228329"/>
                  <a:pt x="610017" y="214996"/>
                </a:cubicBezTo>
                <a:cubicBezTo>
                  <a:pt x="630851" y="201663"/>
                  <a:pt x="505847" y="254162"/>
                  <a:pt x="505014" y="254995"/>
                </a:cubicBezTo>
                <a:cubicBezTo>
                  <a:pt x="504181" y="255828"/>
                  <a:pt x="581683" y="208330"/>
                  <a:pt x="605017" y="219996"/>
                </a:cubicBezTo>
                <a:cubicBezTo>
                  <a:pt x="628351" y="231662"/>
                  <a:pt x="645018" y="324994"/>
                  <a:pt x="645018" y="3249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Freeform 93"/>
          <p:cNvSpPr/>
          <p:nvPr/>
        </p:nvSpPr>
        <p:spPr>
          <a:xfrm>
            <a:off x="7306801" y="5174837"/>
            <a:ext cx="806338" cy="568873"/>
          </a:xfrm>
          <a:custGeom>
            <a:avLst/>
            <a:gdLst>
              <a:gd name="connsiteX0" fmla="*/ 0 w 806338"/>
              <a:gd name="connsiteY0" fmla="*/ 0 h 568873"/>
              <a:gd name="connsiteX1" fmla="*/ 455013 w 806338"/>
              <a:gd name="connsiteY1" fmla="*/ 559990 h 568873"/>
              <a:gd name="connsiteX2" fmla="*/ 780022 w 806338"/>
              <a:gd name="connsiteY2" fmla="*/ 344994 h 568873"/>
              <a:gd name="connsiteX3" fmla="*/ 705020 w 806338"/>
              <a:gd name="connsiteY3" fmla="*/ 359993 h 568873"/>
              <a:gd name="connsiteX4" fmla="*/ 795022 w 806338"/>
              <a:gd name="connsiteY4" fmla="*/ 339994 h 568873"/>
              <a:gd name="connsiteX5" fmla="*/ 805022 w 806338"/>
              <a:gd name="connsiteY5" fmla="*/ 434992 h 56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338" h="568873">
                <a:moveTo>
                  <a:pt x="0" y="0"/>
                </a:moveTo>
                <a:cubicBezTo>
                  <a:pt x="162504" y="251245"/>
                  <a:pt x="325009" y="502491"/>
                  <a:pt x="455013" y="559990"/>
                </a:cubicBezTo>
                <a:cubicBezTo>
                  <a:pt x="585017" y="617489"/>
                  <a:pt x="738354" y="378327"/>
                  <a:pt x="780022" y="344994"/>
                </a:cubicBezTo>
                <a:cubicBezTo>
                  <a:pt x="821690" y="311661"/>
                  <a:pt x="702520" y="360826"/>
                  <a:pt x="705020" y="359993"/>
                </a:cubicBezTo>
                <a:cubicBezTo>
                  <a:pt x="707520" y="359160"/>
                  <a:pt x="778355" y="327494"/>
                  <a:pt x="795022" y="339994"/>
                </a:cubicBezTo>
                <a:cubicBezTo>
                  <a:pt x="811689" y="352494"/>
                  <a:pt x="805022" y="434992"/>
                  <a:pt x="805022" y="4349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a:off x="7176798" y="5184837"/>
            <a:ext cx="1170032" cy="826556"/>
          </a:xfrm>
          <a:custGeom>
            <a:avLst/>
            <a:gdLst>
              <a:gd name="connsiteX0" fmla="*/ 0 w 1170032"/>
              <a:gd name="connsiteY0" fmla="*/ 0 h 826556"/>
              <a:gd name="connsiteX1" fmla="*/ 510014 w 1170032"/>
              <a:gd name="connsiteY1" fmla="*/ 784985 h 826556"/>
              <a:gd name="connsiteX2" fmla="*/ 1020028 w 1170032"/>
              <a:gd name="connsiteY2" fmla="*/ 689987 h 826556"/>
              <a:gd name="connsiteX3" fmla="*/ 1130031 w 1170032"/>
              <a:gd name="connsiteY3" fmla="*/ 449992 h 826556"/>
              <a:gd name="connsiteX4" fmla="*/ 1090030 w 1170032"/>
              <a:gd name="connsiteY4" fmla="*/ 474991 h 826556"/>
              <a:gd name="connsiteX5" fmla="*/ 1135031 w 1170032"/>
              <a:gd name="connsiteY5" fmla="*/ 434992 h 826556"/>
              <a:gd name="connsiteX6" fmla="*/ 1170032 w 1170032"/>
              <a:gd name="connsiteY6" fmla="*/ 489991 h 8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032" h="826556">
                <a:moveTo>
                  <a:pt x="0" y="0"/>
                </a:moveTo>
                <a:cubicBezTo>
                  <a:pt x="170004" y="334993"/>
                  <a:pt x="340009" y="669987"/>
                  <a:pt x="510014" y="784985"/>
                </a:cubicBezTo>
                <a:cubicBezTo>
                  <a:pt x="680019" y="899983"/>
                  <a:pt x="916692" y="745819"/>
                  <a:pt x="1020028" y="689987"/>
                </a:cubicBezTo>
                <a:cubicBezTo>
                  <a:pt x="1123364" y="634155"/>
                  <a:pt x="1118364" y="485825"/>
                  <a:pt x="1130031" y="449992"/>
                </a:cubicBezTo>
                <a:cubicBezTo>
                  <a:pt x="1141698" y="414159"/>
                  <a:pt x="1089197" y="477491"/>
                  <a:pt x="1090030" y="474991"/>
                </a:cubicBezTo>
                <a:cubicBezTo>
                  <a:pt x="1090863" y="472491"/>
                  <a:pt x="1121697" y="432492"/>
                  <a:pt x="1135031" y="434992"/>
                </a:cubicBezTo>
                <a:cubicBezTo>
                  <a:pt x="1148365" y="437492"/>
                  <a:pt x="1170032" y="489991"/>
                  <a:pt x="1170032" y="4899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Freeform 95"/>
          <p:cNvSpPr/>
          <p:nvPr/>
        </p:nvSpPr>
        <p:spPr>
          <a:xfrm>
            <a:off x="7982460" y="2753484"/>
            <a:ext cx="648377" cy="1645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Freeform 96"/>
          <p:cNvSpPr/>
          <p:nvPr/>
        </p:nvSpPr>
        <p:spPr>
          <a:xfrm>
            <a:off x="8134860" y="2753484"/>
            <a:ext cx="648377" cy="17983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a:off x="8287260" y="2753484"/>
            <a:ext cx="648377" cy="19507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Freeform 98"/>
          <p:cNvSpPr/>
          <p:nvPr/>
        </p:nvSpPr>
        <p:spPr>
          <a:xfrm>
            <a:off x="8439660" y="2753484"/>
            <a:ext cx="648377" cy="21031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a:off x="8592060" y="2753484"/>
            <a:ext cx="648377" cy="22555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a:off x="8744460" y="2753484"/>
            <a:ext cx="648377" cy="2407930"/>
          </a:xfrm>
          <a:custGeom>
            <a:avLst/>
            <a:gdLst>
              <a:gd name="connsiteX0" fmla="*/ 192664 w 648377"/>
              <a:gd name="connsiteY0" fmla="*/ 1645930 h 1645930"/>
              <a:gd name="connsiteX1" fmla="*/ 647190 w 648377"/>
              <a:gd name="connsiteY1" fmla="*/ 977509 h 1645930"/>
              <a:gd name="connsiteX2" fmla="*/ 72348 w 648377"/>
              <a:gd name="connsiteY2" fmla="*/ 41719 h 1645930"/>
              <a:gd name="connsiteX3" fmla="*/ 5506 w 648377"/>
              <a:gd name="connsiteY3" fmla="*/ 148667 h 1645930"/>
              <a:gd name="connsiteX4" fmla="*/ 45611 w 648377"/>
              <a:gd name="connsiteY4" fmla="*/ 14982 h 1645930"/>
              <a:gd name="connsiteX5" fmla="*/ 246137 w 648377"/>
              <a:gd name="connsiteY5" fmla="*/ 81824 h 164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77" h="1645930">
                <a:moveTo>
                  <a:pt x="192664" y="1645930"/>
                </a:moveTo>
                <a:cubicBezTo>
                  <a:pt x="429953" y="1445403"/>
                  <a:pt x="667243" y="1244877"/>
                  <a:pt x="647190" y="977509"/>
                </a:cubicBezTo>
                <a:cubicBezTo>
                  <a:pt x="627137" y="710140"/>
                  <a:pt x="179295" y="179859"/>
                  <a:pt x="72348" y="41719"/>
                </a:cubicBezTo>
                <a:cubicBezTo>
                  <a:pt x="-34599" y="-96421"/>
                  <a:pt x="9962" y="153123"/>
                  <a:pt x="5506" y="148667"/>
                </a:cubicBezTo>
                <a:cubicBezTo>
                  <a:pt x="1050" y="144211"/>
                  <a:pt x="5506" y="26122"/>
                  <a:pt x="45611" y="14982"/>
                </a:cubicBezTo>
                <a:cubicBezTo>
                  <a:pt x="85716" y="3842"/>
                  <a:pt x="246137" y="81824"/>
                  <a:pt x="246137" y="8182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474057" y="2223739"/>
            <a:ext cx="1071105" cy="1068101"/>
          </a:xfrm>
          <a:custGeom>
            <a:avLst/>
            <a:gdLst>
              <a:gd name="connsiteX0" fmla="*/ 663 w 1071105"/>
              <a:gd name="connsiteY0" fmla="*/ 5111 h 1068101"/>
              <a:gd name="connsiteX1" fmla="*/ 57813 w 1071105"/>
              <a:gd name="connsiteY1" fmla="*/ 16541 h 1068101"/>
              <a:gd name="connsiteX2" fmla="*/ 366423 w 1071105"/>
              <a:gd name="connsiteY2" fmla="*/ 142271 h 1068101"/>
              <a:gd name="connsiteX3" fmla="*/ 629313 w 1071105"/>
              <a:gd name="connsiteY3" fmla="*/ 873791 h 1068101"/>
              <a:gd name="connsiteX4" fmla="*/ 1063653 w 1071105"/>
              <a:gd name="connsiteY4" fmla="*/ 942371 h 1068101"/>
              <a:gd name="connsiteX5" fmla="*/ 915063 w 1071105"/>
              <a:gd name="connsiteY5" fmla="*/ 793781 h 1068101"/>
              <a:gd name="connsiteX6" fmla="*/ 1063653 w 1071105"/>
              <a:gd name="connsiteY6" fmla="*/ 953801 h 1068101"/>
              <a:gd name="connsiteX7" fmla="*/ 915063 w 1071105"/>
              <a:gd name="connsiteY7" fmla="*/ 1068101 h 106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05" h="1068101">
                <a:moveTo>
                  <a:pt x="663" y="5111"/>
                </a:moveTo>
                <a:cubicBezTo>
                  <a:pt x="-1242" y="-604"/>
                  <a:pt x="-3147" y="-6319"/>
                  <a:pt x="57813" y="16541"/>
                </a:cubicBezTo>
                <a:cubicBezTo>
                  <a:pt x="118773" y="39401"/>
                  <a:pt x="271173" y="-604"/>
                  <a:pt x="366423" y="142271"/>
                </a:cubicBezTo>
                <a:cubicBezTo>
                  <a:pt x="461673" y="285146"/>
                  <a:pt x="513108" y="740441"/>
                  <a:pt x="629313" y="873791"/>
                </a:cubicBezTo>
                <a:cubicBezTo>
                  <a:pt x="745518" y="1007141"/>
                  <a:pt x="1016028" y="955706"/>
                  <a:pt x="1063653" y="942371"/>
                </a:cubicBezTo>
                <a:cubicBezTo>
                  <a:pt x="1111278" y="929036"/>
                  <a:pt x="915063" y="791876"/>
                  <a:pt x="915063" y="793781"/>
                </a:cubicBezTo>
                <a:cubicBezTo>
                  <a:pt x="915063" y="795686"/>
                  <a:pt x="1063653" y="908081"/>
                  <a:pt x="1063653" y="953801"/>
                </a:cubicBezTo>
                <a:cubicBezTo>
                  <a:pt x="1063653" y="999521"/>
                  <a:pt x="989358" y="1033811"/>
                  <a:pt x="915063" y="10681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p:cNvSpPr/>
          <p:nvPr/>
        </p:nvSpPr>
        <p:spPr>
          <a:xfrm>
            <a:off x="3451860" y="2366010"/>
            <a:ext cx="1977937" cy="2468880"/>
          </a:xfrm>
          <a:custGeom>
            <a:avLst/>
            <a:gdLst>
              <a:gd name="connsiteX0" fmla="*/ 0 w 1977937"/>
              <a:gd name="connsiteY0" fmla="*/ 0 h 2468880"/>
              <a:gd name="connsiteX1" fmla="*/ 182880 w 1977937"/>
              <a:gd name="connsiteY1" fmla="*/ 91440 h 2468880"/>
              <a:gd name="connsiteX2" fmla="*/ 400050 w 1977937"/>
              <a:gd name="connsiteY2" fmla="*/ 891540 h 2468880"/>
              <a:gd name="connsiteX3" fmla="*/ 754380 w 1977937"/>
              <a:gd name="connsiteY3" fmla="*/ 2137410 h 2468880"/>
              <a:gd name="connsiteX4" fmla="*/ 1805940 w 1977937"/>
              <a:gd name="connsiteY4" fmla="*/ 2320290 h 2468880"/>
              <a:gd name="connsiteX5" fmla="*/ 1748790 w 1977937"/>
              <a:gd name="connsiteY5" fmla="*/ 2228850 h 2468880"/>
              <a:gd name="connsiteX6" fmla="*/ 1977390 w 1977937"/>
              <a:gd name="connsiteY6" fmla="*/ 2331720 h 2468880"/>
              <a:gd name="connsiteX7" fmla="*/ 1817370 w 1977937"/>
              <a:gd name="connsiteY7" fmla="*/ 246888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937" h="2468880">
                <a:moveTo>
                  <a:pt x="0" y="0"/>
                </a:moveTo>
                <a:lnTo>
                  <a:pt x="182880" y="91440"/>
                </a:lnTo>
                <a:cubicBezTo>
                  <a:pt x="249555" y="240030"/>
                  <a:pt x="304800" y="550545"/>
                  <a:pt x="400050" y="891540"/>
                </a:cubicBezTo>
                <a:cubicBezTo>
                  <a:pt x="495300" y="1232535"/>
                  <a:pt x="520065" y="1899285"/>
                  <a:pt x="754380" y="2137410"/>
                </a:cubicBezTo>
                <a:cubicBezTo>
                  <a:pt x="988695" y="2375535"/>
                  <a:pt x="1640205" y="2305050"/>
                  <a:pt x="1805940" y="2320290"/>
                </a:cubicBezTo>
                <a:cubicBezTo>
                  <a:pt x="1971675" y="2335530"/>
                  <a:pt x="1720215" y="2226945"/>
                  <a:pt x="1748790" y="2228850"/>
                </a:cubicBezTo>
                <a:cubicBezTo>
                  <a:pt x="1777365" y="2230755"/>
                  <a:pt x="1965960" y="2291715"/>
                  <a:pt x="1977390" y="2331720"/>
                </a:cubicBezTo>
                <a:cubicBezTo>
                  <a:pt x="1988820" y="2371725"/>
                  <a:pt x="1817370" y="2468880"/>
                  <a:pt x="1817370"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ight Arrow 101"/>
          <p:cNvSpPr/>
          <p:nvPr/>
        </p:nvSpPr>
        <p:spPr>
          <a:xfrm rot="11686614">
            <a:off x="4143041" y="2046117"/>
            <a:ext cx="1918400" cy="1088111"/>
          </a:xfrm>
          <a:prstGeom prst="rightArrow">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TextBox 102"/>
          <p:cNvSpPr txBox="1"/>
          <p:nvPr/>
        </p:nvSpPr>
        <p:spPr>
          <a:xfrm rot="820494">
            <a:off x="4535111" y="2386260"/>
            <a:ext cx="1186543" cy="369332"/>
          </a:xfrm>
          <a:prstGeom prst="rect">
            <a:avLst/>
          </a:prstGeom>
          <a:noFill/>
        </p:spPr>
        <p:txBody>
          <a:bodyPr wrap="none" rtlCol="0">
            <a:spAutoFit/>
          </a:bodyPr>
          <a:lstStyle/>
          <a:p>
            <a:r>
              <a:rPr lang="en-AU" b="1">
                <a:solidFill>
                  <a:schemeClr val="accent1"/>
                </a:solidFill>
              </a:rPr>
              <a:t>Responses</a:t>
            </a:r>
            <a:endParaRPr lang="en-AU" b="1" dirty="0">
              <a:solidFill>
                <a:schemeClr val="accent1"/>
              </a:solidFill>
            </a:endParaRPr>
          </a:p>
        </p:txBody>
      </p:sp>
      <p:sp>
        <p:nvSpPr>
          <p:cNvPr id="104" name="TextBox 103"/>
          <p:cNvSpPr txBox="1"/>
          <p:nvPr/>
        </p:nvSpPr>
        <p:spPr>
          <a:xfrm>
            <a:off x="351401" y="4059383"/>
            <a:ext cx="3932782" cy="1938992"/>
          </a:xfrm>
          <a:prstGeom prst="rect">
            <a:avLst/>
          </a:prstGeom>
          <a:noFill/>
        </p:spPr>
        <p:txBody>
          <a:bodyPr wrap="square" rtlCol="0">
            <a:spAutoFit/>
          </a:bodyPr>
          <a:lstStyle/>
          <a:p>
            <a:r>
              <a:rPr lang="en-AU" sz="2400" dirty="0"/>
              <a:t>The response contains added information or altered </a:t>
            </a:r>
            <a:r>
              <a:rPr lang="en-AU" sz="2400" dirty="0" err="1"/>
              <a:t>behavious</a:t>
            </a:r>
            <a:r>
              <a:rPr lang="en-AU" sz="2400" dirty="0"/>
              <a:t> which passes backward in the DNS towards the original </a:t>
            </a:r>
            <a:r>
              <a:rPr lang="en-AU" sz="2400" dirty="0" err="1"/>
              <a:t>querier</a:t>
            </a:r>
            <a:endParaRPr lang="en-AU" sz="2400" dirty="0"/>
          </a:p>
        </p:txBody>
      </p:sp>
    </p:spTree>
    <p:extLst>
      <p:ext uri="{BB962C8B-B14F-4D97-AF65-F5344CB8AC3E}">
        <p14:creationId xmlns:p14="http://schemas.microsoft.com/office/powerpoint/2010/main" val="112865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365125"/>
            <a:ext cx="11521440" cy="1325563"/>
          </a:xfrm>
        </p:spPr>
        <p:txBody>
          <a:bodyPr/>
          <a:lstStyle/>
          <a:p>
            <a:r>
              <a:rPr lang="en-US" dirty="0">
                <a:latin typeface="Powderfinger Type" panose="02020709070000000403" pitchFamily="49" charset="77"/>
              </a:rPr>
              <a:t>Measuring Resolvers with RFC 8145</a:t>
            </a:r>
          </a:p>
        </p:txBody>
      </p:sp>
      <p:sp>
        <p:nvSpPr>
          <p:cNvPr id="3" name="Content Placeholder 2"/>
          <p:cNvSpPr>
            <a:spLocks noGrp="1"/>
          </p:cNvSpPr>
          <p:nvPr>
            <p:ph idx="1"/>
          </p:nvPr>
        </p:nvSpPr>
        <p:spPr>
          <a:xfrm>
            <a:off x="838200" y="1690688"/>
            <a:ext cx="7543800" cy="4351338"/>
          </a:xfrm>
        </p:spPr>
        <p:txBody>
          <a:bodyPr>
            <a:noAutofit/>
          </a:bodyPr>
          <a:lstStyle/>
          <a:p>
            <a:pPr marL="0" indent="0">
              <a:buNone/>
            </a:pPr>
            <a:r>
              <a:rPr lang="en-US" dirty="0"/>
              <a:t>Getting resolvers to report on their local trusted key state</a:t>
            </a:r>
          </a:p>
          <a:p>
            <a:pPr lvl="1"/>
            <a:r>
              <a:rPr lang="en-US" sz="2800" dirty="0"/>
              <a:t>A change to resolver behavior that requires deployment of new resolver code</a:t>
            </a:r>
          </a:p>
          <a:p>
            <a:pPr lvl="1"/>
            <a:r>
              <a:rPr lang="en-US" sz="2800" dirty="0"/>
              <a:t>Resolvers that support the RFC 8145 signal mechanism periodically include the key tag of their locally trusted keys into a query directed towards the root servers</a:t>
            </a:r>
          </a:p>
          <a:p>
            <a:pPr lvl="1"/>
            <a:endParaRPr lang="en-US" sz="2800" dirty="0"/>
          </a:p>
          <a:p>
            <a:pPr lvl="1"/>
            <a:endParaRPr lang="en-US" sz="2800" dirty="0"/>
          </a:p>
        </p:txBody>
      </p:sp>
      <p:pic>
        <p:nvPicPr>
          <p:cNvPr id="5" name="Picture 4">
            <a:extLst>
              <a:ext uri="{FF2B5EF4-FFF2-40B4-BE49-F238E27FC236}">
                <a16:creationId xmlns:a16="http://schemas.microsoft.com/office/drawing/2014/main" id="{BD862F66-7C7D-F64F-B453-1B4E22E333BA}"/>
              </a:ext>
            </a:extLst>
          </p:cNvPr>
          <p:cNvPicPr>
            <a:picLocks noChangeAspect="1"/>
          </p:cNvPicPr>
          <p:nvPr/>
        </p:nvPicPr>
        <p:blipFill>
          <a:blip r:embed="rId2"/>
          <a:stretch>
            <a:fillRect/>
          </a:stretch>
        </p:blipFill>
        <p:spPr>
          <a:xfrm>
            <a:off x="8527887" y="1539550"/>
            <a:ext cx="3006352" cy="1754155"/>
          </a:xfrm>
          <a:prstGeom prst="rect">
            <a:avLst/>
          </a:prstGeom>
        </p:spPr>
      </p:pic>
    </p:spTree>
    <p:extLst>
      <p:ext uri="{BB962C8B-B14F-4D97-AF65-F5344CB8AC3E}">
        <p14:creationId xmlns:p14="http://schemas.microsoft.com/office/powerpoint/2010/main" val="73413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Powderfinger Type" panose="02020709070000000403" pitchFamily="49" charset="77"/>
              </a:rPr>
              <a:t>What did we see at the roots?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8449" y="1927701"/>
            <a:ext cx="5290131" cy="3903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1" y="1661854"/>
            <a:ext cx="5781039" cy="4123925"/>
          </a:xfrm>
          <a:prstGeom prst="rect">
            <a:avLst/>
          </a:prstGeom>
        </p:spPr>
      </p:pic>
      <p:sp>
        <p:nvSpPr>
          <p:cNvPr id="6" name="TextBox 5"/>
          <p:cNvSpPr txBox="1"/>
          <p:nvPr/>
        </p:nvSpPr>
        <p:spPr>
          <a:xfrm>
            <a:off x="689149" y="6042392"/>
            <a:ext cx="11038599" cy="754053"/>
          </a:xfrm>
          <a:prstGeom prst="rect">
            <a:avLst/>
          </a:prstGeom>
          <a:noFill/>
        </p:spPr>
        <p:txBody>
          <a:bodyPr wrap="none" rtlCol="0">
            <a:spAutoFit/>
          </a:bodyPr>
          <a:lstStyle/>
          <a:p>
            <a:r>
              <a:rPr lang="en-AU" sz="1600" dirty="0"/>
              <a:t>Duane </a:t>
            </a:r>
            <a:r>
              <a:rPr lang="en-AU" sz="1600" dirty="0" err="1"/>
              <a:t>Wessels</a:t>
            </a:r>
            <a:r>
              <a:rPr lang="en-AU" sz="1600" dirty="0"/>
              <a:t> VeriSign RFC 8145 </a:t>
            </a:r>
            <a:r>
              <a:rPr lang="en-AU" sz="1600" dirty="0" err="1"/>
              <a:t>Signaling</a:t>
            </a:r>
            <a:r>
              <a:rPr lang="en-AU" sz="1600" dirty="0"/>
              <a:t> Trust Anchor Knowledge In DNS Security Extensions</a:t>
            </a:r>
          </a:p>
          <a:p>
            <a:r>
              <a:rPr lang="en-AU" sz="1600" dirty="0"/>
              <a:t>Presentation to DNSSEC Workshop @ ICANN 60 </a:t>
            </a:r>
            <a:r>
              <a:rPr lang="mr-IN" sz="1600" dirty="0"/>
              <a:t>–</a:t>
            </a:r>
            <a:r>
              <a:rPr lang="en-AU" sz="1600" dirty="0"/>
              <a:t> 1 Nov 2017 </a:t>
            </a:r>
          </a:p>
          <a:p>
            <a:r>
              <a:rPr lang="en-AU" sz="1100" dirty="0"/>
              <a:t>https://</a:t>
            </a:r>
            <a:r>
              <a:rPr lang="en-AU" sz="1100" dirty="0" err="1"/>
              <a:t>schd.ws</a:t>
            </a:r>
            <a:r>
              <a:rPr lang="en-AU" sz="1100" dirty="0"/>
              <a:t>/</a:t>
            </a:r>
            <a:r>
              <a:rPr lang="en-AU" sz="1100" dirty="0" err="1"/>
              <a:t>hosted_files</a:t>
            </a:r>
            <a:r>
              <a:rPr lang="en-AU" sz="1100" dirty="0"/>
              <a:t>/icann60abudhabi2017/</a:t>
            </a:r>
            <a:r>
              <a:rPr lang="en-AU" sz="1100" dirty="0" err="1"/>
              <a:t>ea</a:t>
            </a:r>
            <a:r>
              <a:rPr lang="en-AU" sz="1100" dirty="0"/>
              <a:t>/Duane%20Wessels-VeriSign-RFC%208145-Signaling%20Trust%20Anchor%20Knowledge%20in%20DNS%20Security%20Extensions.pdf</a:t>
            </a:r>
          </a:p>
        </p:txBody>
      </p:sp>
    </p:spTree>
    <p:extLst>
      <p:ext uri="{BB962C8B-B14F-4D97-AF65-F5344CB8AC3E}">
        <p14:creationId xmlns:p14="http://schemas.microsoft.com/office/powerpoint/2010/main" val="124845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541B-F6EF-2D4C-82E7-41E1197ED97C}"/>
              </a:ext>
            </a:extLst>
          </p:cNvPr>
          <p:cNvSpPr>
            <a:spLocks noGrp="1"/>
          </p:cNvSpPr>
          <p:nvPr>
            <p:ph type="title"/>
          </p:nvPr>
        </p:nvSpPr>
        <p:spPr>
          <a:xfrm>
            <a:off x="838200" y="365125"/>
            <a:ext cx="11353800" cy="1325563"/>
          </a:xfrm>
        </p:spPr>
        <p:txBody>
          <a:bodyPr/>
          <a:lstStyle/>
          <a:p>
            <a:r>
              <a:rPr lang="en-AU" dirty="0">
                <a:latin typeface="Powderfinger Type" panose="02020709070000000403" pitchFamily="49" charset="77"/>
              </a:rPr>
              <a:t>12 months of RFC8145 signalling</a:t>
            </a:r>
          </a:p>
        </p:txBody>
      </p:sp>
      <p:pic>
        <p:nvPicPr>
          <p:cNvPr id="9" name="Content Placeholder 8">
            <a:extLst>
              <a:ext uri="{FF2B5EF4-FFF2-40B4-BE49-F238E27FC236}">
                <a16:creationId xmlns:a16="http://schemas.microsoft.com/office/drawing/2014/main" id="{C383979E-C3C2-B546-9CBC-43021864BC62}"/>
              </a:ext>
            </a:extLst>
          </p:cNvPr>
          <p:cNvPicPr>
            <a:picLocks noGrp="1" noChangeAspect="1"/>
          </p:cNvPicPr>
          <p:nvPr>
            <p:ph idx="1"/>
          </p:nvPr>
        </p:nvPicPr>
        <p:blipFill>
          <a:blip r:embed="rId2"/>
          <a:stretch>
            <a:fillRect/>
          </a:stretch>
        </p:blipFill>
        <p:spPr>
          <a:xfrm>
            <a:off x="2332343" y="1825625"/>
            <a:ext cx="7527314" cy="4351338"/>
          </a:xfrm>
        </p:spPr>
      </p:pic>
      <p:sp>
        <p:nvSpPr>
          <p:cNvPr id="10" name="TextBox 9">
            <a:extLst>
              <a:ext uri="{FF2B5EF4-FFF2-40B4-BE49-F238E27FC236}">
                <a16:creationId xmlns:a16="http://schemas.microsoft.com/office/drawing/2014/main" id="{19FA4B1D-BF71-D545-AFF5-BDAB40639CEC}"/>
              </a:ext>
            </a:extLst>
          </p:cNvPr>
          <p:cNvSpPr txBox="1"/>
          <p:nvPr/>
        </p:nvSpPr>
        <p:spPr>
          <a:xfrm>
            <a:off x="7053942" y="6382140"/>
            <a:ext cx="3368743" cy="276999"/>
          </a:xfrm>
          <a:prstGeom prst="rect">
            <a:avLst/>
          </a:prstGeom>
          <a:noFill/>
        </p:spPr>
        <p:txBody>
          <a:bodyPr wrap="none" rtlCol="0">
            <a:spAutoFit/>
          </a:bodyPr>
          <a:lstStyle/>
          <a:p>
            <a:r>
              <a:rPr lang="en-AU" sz="1200" dirty="0"/>
              <a:t>http://root-trust-anchor-</a:t>
            </a:r>
            <a:r>
              <a:rPr lang="en-AU" sz="1200" dirty="0" err="1"/>
              <a:t>reports.research.icann.org</a:t>
            </a:r>
            <a:endParaRPr lang="en-AU" sz="1200" dirty="0"/>
          </a:p>
        </p:txBody>
      </p:sp>
      <p:sp>
        <p:nvSpPr>
          <p:cNvPr id="11" name="Freeform 10">
            <a:extLst>
              <a:ext uri="{FF2B5EF4-FFF2-40B4-BE49-F238E27FC236}">
                <a16:creationId xmlns:a16="http://schemas.microsoft.com/office/drawing/2014/main" id="{D1A4CA58-CE42-CB41-A268-27FD5492A4FB}"/>
              </a:ext>
            </a:extLst>
          </p:cNvPr>
          <p:cNvSpPr/>
          <p:nvPr/>
        </p:nvSpPr>
        <p:spPr>
          <a:xfrm>
            <a:off x="9656772" y="5212080"/>
            <a:ext cx="1384608" cy="100238"/>
          </a:xfrm>
          <a:custGeom>
            <a:avLst/>
            <a:gdLst>
              <a:gd name="connsiteX0" fmla="*/ 5388 w 1384608"/>
              <a:gd name="connsiteY0" fmla="*/ 91440 h 100238"/>
              <a:gd name="connsiteX1" fmla="*/ 211128 w 1384608"/>
              <a:gd name="connsiteY1" fmla="*/ 91440 h 100238"/>
              <a:gd name="connsiteX2" fmla="*/ 1384608 w 1384608"/>
              <a:gd name="connsiteY2" fmla="*/ 0 h 100238"/>
            </a:gdLst>
            <a:ahLst/>
            <a:cxnLst>
              <a:cxn ang="0">
                <a:pos x="connsiteX0" y="connsiteY0"/>
              </a:cxn>
              <a:cxn ang="0">
                <a:pos x="connsiteX1" y="connsiteY1"/>
              </a:cxn>
              <a:cxn ang="0">
                <a:pos x="connsiteX2" y="connsiteY2"/>
              </a:cxn>
            </a:cxnLst>
            <a:rect l="l" t="t" r="r" b="b"/>
            <a:pathLst>
              <a:path w="1384608" h="100238">
                <a:moveTo>
                  <a:pt x="5388" y="91440"/>
                </a:moveTo>
                <a:cubicBezTo>
                  <a:pt x="-6677" y="99060"/>
                  <a:pt x="-18742" y="106680"/>
                  <a:pt x="211128" y="91440"/>
                </a:cubicBezTo>
                <a:cubicBezTo>
                  <a:pt x="440998" y="76200"/>
                  <a:pt x="912803" y="38100"/>
                  <a:pt x="138460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6BD50170-F354-DB43-8847-69FD13764853}"/>
              </a:ext>
            </a:extLst>
          </p:cNvPr>
          <p:cNvSpPr/>
          <p:nvPr/>
        </p:nvSpPr>
        <p:spPr>
          <a:xfrm>
            <a:off x="9677073" y="5113020"/>
            <a:ext cx="206067" cy="297180"/>
          </a:xfrm>
          <a:custGeom>
            <a:avLst/>
            <a:gdLst>
              <a:gd name="connsiteX0" fmla="*/ 167967 w 206067"/>
              <a:gd name="connsiteY0" fmla="*/ 0 h 297180"/>
              <a:gd name="connsiteX1" fmla="*/ 327 w 206067"/>
              <a:gd name="connsiteY1" fmla="*/ 198120 h 297180"/>
              <a:gd name="connsiteX2" fmla="*/ 206067 w 206067"/>
              <a:gd name="connsiteY2" fmla="*/ 297180 h 297180"/>
            </a:gdLst>
            <a:ahLst/>
            <a:cxnLst>
              <a:cxn ang="0">
                <a:pos x="connsiteX0" y="connsiteY0"/>
              </a:cxn>
              <a:cxn ang="0">
                <a:pos x="connsiteX1" y="connsiteY1"/>
              </a:cxn>
              <a:cxn ang="0">
                <a:pos x="connsiteX2" y="connsiteY2"/>
              </a:cxn>
            </a:cxnLst>
            <a:rect l="l" t="t" r="r" b="b"/>
            <a:pathLst>
              <a:path w="206067" h="297180">
                <a:moveTo>
                  <a:pt x="167967" y="0"/>
                </a:moveTo>
                <a:cubicBezTo>
                  <a:pt x="80972" y="74295"/>
                  <a:pt x="-6023" y="148590"/>
                  <a:pt x="327" y="198120"/>
                </a:cubicBezTo>
                <a:cubicBezTo>
                  <a:pt x="6677" y="247650"/>
                  <a:pt x="106372" y="272415"/>
                  <a:pt x="206067" y="2971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E51599C3-D947-D94F-B827-3BE0D5587D11}"/>
              </a:ext>
            </a:extLst>
          </p:cNvPr>
          <p:cNvSpPr txBox="1"/>
          <p:nvPr/>
        </p:nvSpPr>
        <p:spPr>
          <a:xfrm>
            <a:off x="9903441" y="4001294"/>
            <a:ext cx="2142392" cy="1169551"/>
          </a:xfrm>
          <a:prstGeom prst="rect">
            <a:avLst/>
          </a:prstGeom>
          <a:noFill/>
        </p:spPr>
        <p:txBody>
          <a:bodyPr wrap="square" rtlCol="0">
            <a:spAutoFit/>
          </a:bodyPr>
          <a:lstStyle/>
          <a:p>
            <a:r>
              <a:rPr lang="en-US" sz="1400" dirty="0">
                <a:solidFill>
                  <a:srgbClr val="FF0000"/>
                </a:solidFill>
                <a:latin typeface="AhnbergHand" pitchFamily="2" charset="0"/>
              </a:rPr>
              <a:t>Yes, with just a few days to go this mechanism was still reporting 5% ‘breakage’</a:t>
            </a:r>
          </a:p>
        </p:txBody>
      </p:sp>
    </p:spTree>
    <p:extLst>
      <p:ext uri="{BB962C8B-B14F-4D97-AF65-F5344CB8AC3E}">
        <p14:creationId xmlns:p14="http://schemas.microsoft.com/office/powerpoint/2010/main" val="194217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TotalTime>
  <Words>1243</Words>
  <Application>Microsoft Macintosh PowerPoint</Application>
  <PresentationFormat>Widescreen</PresentationFormat>
  <Paragraphs>207</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AhnbergHand</vt:lpstr>
      <vt:lpstr>Arial</vt:lpstr>
      <vt:lpstr>Calibri</vt:lpstr>
      <vt:lpstr>Calibri Light</vt:lpstr>
      <vt:lpstr>Mangal</vt:lpstr>
      <vt:lpstr>Powderfinger Type</vt:lpstr>
      <vt:lpstr>Office Theme</vt:lpstr>
      <vt:lpstr>Measuring the KSK Roll </vt:lpstr>
      <vt:lpstr>KSK Roll Measurement Objective</vt:lpstr>
      <vt:lpstr>What we would like the DNS to be</vt:lpstr>
      <vt:lpstr>What we suspect is in the DNS</vt:lpstr>
      <vt:lpstr>Signalling via Queries</vt:lpstr>
      <vt:lpstr>Signalling via Responses</vt:lpstr>
      <vt:lpstr>Measuring Resolvers with RFC 8145</vt:lpstr>
      <vt:lpstr>What did we see at the roots?</vt:lpstr>
      <vt:lpstr>12 months of RFC8145 signalling</vt:lpstr>
      <vt:lpstr>What is this saying?</vt:lpstr>
      <vt:lpstr>Why?</vt:lpstr>
      <vt:lpstr>User-Side Measurement</vt:lpstr>
      <vt:lpstr>User-Side Measurement</vt:lpstr>
      <vt:lpstr>DNS + Web</vt:lpstr>
      <vt:lpstr>Prior to the KSK Roll</vt:lpstr>
      <vt:lpstr>Possibly Affected Users</vt:lpstr>
      <vt:lpstr>But</vt:lpstr>
      <vt:lpstr>What happened</vt:lpstr>
      <vt:lpstr>What we saw</vt:lpstr>
      <vt:lpstr>What we heard</vt:lpstr>
      <vt:lpstr>What happens when you lose track of the KSK?</vt:lpstr>
      <vt:lpstr>PowerPoint Presentation</vt:lpstr>
      <vt:lpstr>AS5466 DNSSEC Data</vt:lpstr>
      <vt:lpstr>Internet DNSSEC Data</vt:lpstr>
      <vt:lpstr>Looking for Affected Networks</vt:lpstr>
      <vt:lpstr>PowerPoint Presentation</vt:lpstr>
      <vt:lpstr>Potentially Impacted Networks</vt:lpstr>
      <vt:lpstr>Impact of the KSK Roll</vt:lpstr>
      <vt:lpstr>Lessons Learned</vt:lpstr>
      <vt:lpstr>Keep It Rolling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KSK Roll Measurement</dc:title>
  <dc:creator>Geoff Huston</dc:creator>
  <cp:lastModifiedBy>Geoff Huston</cp:lastModifiedBy>
  <cp:revision>54</cp:revision>
  <cp:lastPrinted>2017-11-05T18:44:13Z</cp:lastPrinted>
  <dcterms:created xsi:type="dcterms:W3CDTF">2017-10-20T11:47:15Z</dcterms:created>
  <dcterms:modified xsi:type="dcterms:W3CDTF">2018-10-30T04:55:52Z</dcterms:modified>
</cp:coreProperties>
</file>