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5"/>
  </p:notesMasterIdLst>
  <p:sldIdLst>
    <p:sldId id="256" r:id="rId2"/>
    <p:sldId id="329" r:id="rId3"/>
    <p:sldId id="330" r:id="rId4"/>
    <p:sldId id="257" r:id="rId5"/>
    <p:sldId id="258" r:id="rId6"/>
    <p:sldId id="333" r:id="rId7"/>
    <p:sldId id="260" r:id="rId8"/>
    <p:sldId id="261" r:id="rId9"/>
    <p:sldId id="334" r:id="rId10"/>
    <p:sldId id="335" r:id="rId11"/>
    <p:sldId id="371" r:id="rId12"/>
    <p:sldId id="263" r:id="rId13"/>
    <p:sldId id="337" r:id="rId14"/>
    <p:sldId id="343" r:id="rId15"/>
    <p:sldId id="338" r:id="rId16"/>
    <p:sldId id="336" r:id="rId17"/>
    <p:sldId id="265" r:id="rId18"/>
    <p:sldId id="266" r:id="rId19"/>
    <p:sldId id="267" r:id="rId20"/>
    <p:sldId id="268" r:id="rId21"/>
    <p:sldId id="339" r:id="rId22"/>
    <p:sldId id="340" r:id="rId23"/>
    <p:sldId id="271" r:id="rId24"/>
    <p:sldId id="273" r:id="rId25"/>
    <p:sldId id="274" r:id="rId26"/>
    <p:sldId id="275" r:id="rId27"/>
    <p:sldId id="341" r:id="rId28"/>
    <p:sldId id="342" r:id="rId29"/>
    <p:sldId id="358" r:id="rId30"/>
    <p:sldId id="283" r:id="rId31"/>
    <p:sldId id="344" r:id="rId32"/>
    <p:sldId id="345" r:id="rId33"/>
    <p:sldId id="287" r:id="rId34"/>
    <p:sldId id="359" r:id="rId35"/>
    <p:sldId id="280" r:id="rId36"/>
    <p:sldId id="293" r:id="rId37"/>
    <p:sldId id="281" r:id="rId38"/>
    <p:sldId id="282" r:id="rId39"/>
    <p:sldId id="289" r:id="rId40"/>
    <p:sldId id="312" r:id="rId41"/>
    <p:sldId id="346" r:id="rId42"/>
    <p:sldId id="347" r:id="rId43"/>
    <p:sldId id="350" r:id="rId44"/>
    <p:sldId id="348" r:id="rId45"/>
    <p:sldId id="351" r:id="rId46"/>
    <p:sldId id="352" r:id="rId47"/>
    <p:sldId id="353" r:id="rId48"/>
    <p:sldId id="354" r:id="rId49"/>
    <p:sldId id="355" r:id="rId50"/>
    <p:sldId id="356" r:id="rId51"/>
    <p:sldId id="357" r:id="rId52"/>
    <p:sldId id="332" r:id="rId53"/>
    <p:sldId id="295" r:id="rId54"/>
    <p:sldId id="300" r:id="rId55"/>
    <p:sldId id="297" r:id="rId56"/>
    <p:sldId id="299" r:id="rId57"/>
    <p:sldId id="291" r:id="rId58"/>
    <p:sldId id="320" r:id="rId59"/>
    <p:sldId id="321" r:id="rId60"/>
    <p:sldId id="298" r:id="rId61"/>
    <p:sldId id="305" r:id="rId62"/>
    <p:sldId id="306" r:id="rId63"/>
    <p:sldId id="360" r:id="rId64"/>
    <p:sldId id="361" r:id="rId65"/>
    <p:sldId id="362" r:id="rId66"/>
    <p:sldId id="363" r:id="rId67"/>
    <p:sldId id="313" r:id="rId68"/>
    <p:sldId id="364" r:id="rId69"/>
    <p:sldId id="314" r:id="rId70"/>
    <p:sldId id="318" r:id="rId71"/>
    <p:sldId id="319" r:id="rId72"/>
    <p:sldId id="322" r:id="rId73"/>
    <p:sldId id="365" r:id="rId74"/>
    <p:sldId id="323" r:id="rId75"/>
    <p:sldId id="325" r:id="rId76"/>
    <p:sldId id="326" r:id="rId77"/>
    <p:sldId id="328" r:id="rId78"/>
    <p:sldId id="370" r:id="rId79"/>
    <p:sldId id="327" r:id="rId80"/>
    <p:sldId id="301" r:id="rId81"/>
    <p:sldId id="372" r:id="rId82"/>
    <p:sldId id="373" r:id="rId83"/>
    <p:sldId id="303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7038" autoAdjust="0"/>
    <p:restoredTop sz="96115" autoAdjust="0"/>
  </p:normalViewPr>
  <p:slideViewPr>
    <p:cSldViewPr snapToGrid="0" snapToObjects="1">
      <p:cViewPr varScale="1">
        <p:scale>
          <a:sx n="170" d="100"/>
          <a:sy n="170" d="100"/>
        </p:scale>
        <p:origin x="-268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notesMaster" Target="notesMasters/notesMaster1.xml"/><Relationship Id="rId86" Type="http://schemas.openxmlformats.org/officeDocument/2006/relationships/printerSettings" Target="printerSettings/printerSettings1.bin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8AA71-AD86-014D-82CC-7A277953740F}" type="datetimeFigureOut">
              <a:rPr lang="en-US" smtClean="0"/>
              <a:t>8/02/2014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D190D-DA39-8747-9910-35A0401B6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19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E40D-8D46-254B-9EE1-4B7C3F0673B0}" type="datetimeFigureOut">
              <a:rPr lang="en-US" smtClean="0"/>
              <a:t>8/02/2014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50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E40D-8D46-254B-9EE1-4B7C3F0673B0}" type="datetimeFigureOut">
              <a:rPr lang="en-US" smtClean="0"/>
              <a:t>8/02/2014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E40D-8D46-254B-9EE1-4B7C3F0673B0}" type="datetimeFigureOut">
              <a:rPr lang="en-US" smtClean="0"/>
              <a:t>8/02/2014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65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E40D-8D46-254B-9EE1-4B7C3F0673B0}" type="datetimeFigureOut">
              <a:rPr lang="en-US" smtClean="0"/>
              <a:t>8/02/2014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51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E40D-8D46-254B-9EE1-4B7C3F0673B0}" type="datetimeFigureOut">
              <a:rPr lang="en-US" smtClean="0"/>
              <a:t>8/02/2014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27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E40D-8D46-254B-9EE1-4B7C3F0673B0}" type="datetimeFigureOut">
              <a:rPr lang="en-US" smtClean="0"/>
              <a:t>8/02/2014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83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E40D-8D46-254B-9EE1-4B7C3F0673B0}" type="datetimeFigureOut">
              <a:rPr lang="en-US" smtClean="0"/>
              <a:t>8/02/2014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26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E40D-8D46-254B-9EE1-4B7C3F0673B0}" type="datetimeFigureOut">
              <a:rPr lang="en-US" smtClean="0"/>
              <a:t>8/02/2014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51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E40D-8D46-254B-9EE1-4B7C3F0673B0}" type="datetimeFigureOut">
              <a:rPr lang="en-US" smtClean="0"/>
              <a:t>8/02/2014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47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E40D-8D46-254B-9EE1-4B7C3F0673B0}" type="datetimeFigureOut">
              <a:rPr lang="en-US" smtClean="0"/>
              <a:t>8/02/2014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6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E40D-8D46-254B-9EE1-4B7C3F0673B0}" type="datetimeFigureOut">
              <a:rPr lang="en-US" smtClean="0"/>
              <a:t>8/02/2014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63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DE40D-8D46-254B-9EE1-4B7C3F0673B0}" type="datetimeFigureOut">
              <a:rPr lang="en-US" smtClean="0"/>
              <a:t>8/02/2014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2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idr-report.org" TargetMode="External"/><Relationship Id="rId3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4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BGP in 2013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000" dirty="0" smtClean="0">
                <a:latin typeface="AhnbergHand"/>
                <a:cs typeface="AhnbergHand"/>
              </a:rPr>
              <a:t>Geoff Huston</a:t>
            </a:r>
          </a:p>
          <a:p>
            <a:pPr algn="r"/>
            <a:r>
              <a:rPr lang="en-US" sz="2000" dirty="0" smtClean="0">
                <a:latin typeface="AhnbergHand"/>
                <a:cs typeface="AhnbergHand"/>
              </a:rPr>
              <a:t>APNIC</a:t>
            </a:r>
          </a:p>
          <a:p>
            <a:pPr algn="r"/>
            <a:endParaRPr lang="en-US" sz="2000" dirty="0">
              <a:latin typeface="AhnbergHand"/>
              <a:cs typeface="AhnbergHand"/>
            </a:endParaRPr>
          </a:p>
          <a:p>
            <a:pPr algn="r"/>
            <a:r>
              <a:rPr lang="en-US" sz="2000" dirty="0" smtClean="0">
                <a:latin typeface="AhnbergHand"/>
                <a:cs typeface="AhnbergHand"/>
              </a:rPr>
              <a:t>NANOG 60</a:t>
            </a:r>
          </a:p>
        </p:txBody>
      </p:sp>
    </p:spTree>
    <p:extLst>
      <p:ext uri="{BB962C8B-B14F-4D97-AF65-F5344CB8AC3E}">
        <p14:creationId xmlns:p14="http://schemas.microsoft.com/office/powerpoint/2010/main" val="2076290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" b="-1465"/>
          <a:stretch/>
        </p:blipFill>
        <p:spPr>
          <a:xfrm>
            <a:off x="457200" y="1254662"/>
            <a:ext cx="8229600" cy="5303811"/>
          </a:xfrm>
        </p:spPr>
      </p:pic>
      <p:sp>
        <p:nvSpPr>
          <p:cNvPr id="8" name="Rectangle 7"/>
          <p:cNvSpPr/>
          <p:nvPr/>
        </p:nvSpPr>
        <p:spPr>
          <a:xfrm>
            <a:off x="224118" y="1254662"/>
            <a:ext cx="936598" cy="50227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64381" y="6047240"/>
            <a:ext cx="7858988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BGP Prefix Count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4652" y="598498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94931" y="598498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Apr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5870" y="5795156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430,000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5870" y="3729215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460,000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5870" y="1821892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490,000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27822" y="598498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Jul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70546" y="598498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Oct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166520" y="598498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656037" y="3729215"/>
            <a:ext cx="5553326" cy="803354"/>
          </a:xfrm>
          <a:prstGeom prst="line">
            <a:avLst/>
          </a:prstGeom>
          <a:ln w="571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943207" y="2577587"/>
            <a:ext cx="3223313" cy="62260"/>
          </a:xfrm>
          <a:prstGeom prst="line">
            <a:avLst/>
          </a:prstGeom>
          <a:ln w="571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590681" y="2004791"/>
            <a:ext cx="3228482" cy="1245210"/>
          </a:xfrm>
          <a:prstGeom prst="line">
            <a:avLst/>
          </a:prstGeom>
          <a:ln w="571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566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00"/>
            <a:ext cx="8229600" cy="1143000"/>
          </a:xfrm>
        </p:spPr>
        <p:txBody>
          <a:bodyPr/>
          <a:lstStyle/>
          <a:p>
            <a:r>
              <a:rPr lang="en-US" dirty="0" smtClean="0"/>
              <a:t>As seen by peers of Route Views</a:t>
            </a:r>
            <a:endParaRPr lang="en-US" dirty="0"/>
          </a:p>
        </p:txBody>
      </p:sp>
      <p:pic>
        <p:nvPicPr>
          <p:cNvPr id="4" name="Content Placeholder 3" descr="bgp-active-rva-2014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8" b="-1829"/>
          <a:stretch/>
        </p:blipFill>
        <p:spPr>
          <a:xfrm>
            <a:off x="457200" y="1023257"/>
            <a:ext cx="8229600" cy="5740399"/>
          </a:xfrm>
        </p:spPr>
      </p:pic>
      <p:sp>
        <p:nvSpPr>
          <p:cNvPr id="5" name="TextBox 4"/>
          <p:cNvSpPr txBox="1"/>
          <p:nvPr/>
        </p:nvSpPr>
        <p:spPr>
          <a:xfrm>
            <a:off x="2329543" y="2924629"/>
            <a:ext cx="112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AS131072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526971" y="3098800"/>
            <a:ext cx="595358" cy="979137"/>
          </a:xfrm>
          <a:custGeom>
            <a:avLst/>
            <a:gdLst>
              <a:gd name="connsiteX0" fmla="*/ 0 w 595358"/>
              <a:gd name="connsiteY0" fmla="*/ 0 h 979137"/>
              <a:gd name="connsiteX1" fmla="*/ 384629 w 595358"/>
              <a:gd name="connsiteY1" fmla="*/ 602343 h 979137"/>
              <a:gd name="connsiteX2" fmla="*/ 580572 w 595358"/>
              <a:gd name="connsiteY2" fmla="*/ 972457 h 979137"/>
              <a:gd name="connsiteX3" fmla="*/ 580572 w 595358"/>
              <a:gd name="connsiteY3" fmla="*/ 849086 h 979137"/>
              <a:gd name="connsiteX4" fmla="*/ 573315 w 595358"/>
              <a:gd name="connsiteY4" fmla="*/ 957943 h 979137"/>
              <a:gd name="connsiteX5" fmla="*/ 428172 w 595358"/>
              <a:gd name="connsiteY5" fmla="*/ 921657 h 9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58" h="979137">
                <a:moveTo>
                  <a:pt x="0" y="0"/>
                </a:moveTo>
                <a:cubicBezTo>
                  <a:pt x="143933" y="220133"/>
                  <a:pt x="287867" y="440267"/>
                  <a:pt x="384629" y="602343"/>
                </a:cubicBezTo>
                <a:cubicBezTo>
                  <a:pt x="481391" y="764419"/>
                  <a:pt x="547915" y="931333"/>
                  <a:pt x="580572" y="972457"/>
                </a:cubicBezTo>
                <a:cubicBezTo>
                  <a:pt x="613229" y="1013581"/>
                  <a:pt x="581782" y="851505"/>
                  <a:pt x="580572" y="849086"/>
                </a:cubicBezTo>
                <a:cubicBezTo>
                  <a:pt x="579363" y="846667"/>
                  <a:pt x="598715" y="945848"/>
                  <a:pt x="573315" y="957943"/>
                </a:cubicBezTo>
                <a:cubicBezTo>
                  <a:pt x="547915" y="970038"/>
                  <a:pt x="428172" y="921657"/>
                  <a:pt x="428172" y="92165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87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0" y="274638"/>
            <a:ext cx="912222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IPv4 Routed Address Span: 2011 - 2013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1780" y="1254662"/>
            <a:ext cx="1260324" cy="50227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0271" y="5084021"/>
            <a:ext cx="8320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130/8s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0271" y="3240710"/>
            <a:ext cx="8320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140/8s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0271" y="1433683"/>
            <a:ext cx="8320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150/8s</a:t>
            </a:r>
            <a:endParaRPr lang="en-US" dirty="0"/>
          </a:p>
        </p:txBody>
      </p:sp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53" b="-2491"/>
          <a:stretch/>
        </p:blipFill>
        <p:spPr>
          <a:xfrm>
            <a:off x="457200" y="1158046"/>
            <a:ext cx="8229600" cy="5454025"/>
          </a:xfrm>
        </p:spPr>
      </p:pic>
      <p:sp>
        <p:nvSpPr>
          <p:cNvPr id="18" name="Rectangle 17"/>
          <p:cNvSpPr/>
          <p:nvPr/>
        </p:nvSpPr>
        <p:spPr>
          <a:xfrm>
            <a:off x="659924" y="6047240"/>
            <a:ext cx="8263445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05436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577205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448974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320742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224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556"/>
            <a:ext cx="8229600" cy="1143000"/>
          </a:xfrm>
        </p:spPr>
        <p:txBody>
          <a:bodyPr/>
          <a:lstStyle/>
          <a:p>
            <a:r>
              <a:rPr lang="en-US" dirty="0" smtClean="0"/>
              <a:t>IPv4 Address Pool</a:t>
            </a:r>
            <a:endParaRPr lang="en-US" dirty="0"/>
          </a:p>
        </p:txBody>
      </p:sp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" b="-1829"/>
          <a:stretch/>
        </p:blipFill>
        <p:spPr>
          <a:xfrm>
            <a:off x="457200" y="952538"/>
            <a:ext cx="8229600" cy="5905462"/>
          </a:xfrm>
        </p:spPr>
      </p:pic>
    </p:spTree>
    <p:extLst>
      <p:ext uri="{BB962C8B-B14F-4D97-AF65-F5344CB8AC3E}">
        <p14:creationId xmlns:p14="http://schemas.microsoft.com/office/powerpoint/2010/main" val="3062643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556"/>
            <a:ext cx="8229600" cy="1143000"/>
          </a:xfrm>
        </p:spPr>
        <p:txBody>
          <a:bodyPr/>
          <a:lstStyle/>
          <a:p>
            <a:r>
              <a:rPr lang="en-US" dirty="0" smtClean="0"/>
              <a:t>IPv4 Address Pool</a:t>
            </a:r>
            <a:endParaRPr lang="en-US" dirty="0"/>
          </a:p>
        </p:txBody>
      </p:sp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" b="-1829"/>
          <a:stretch/>
        </p:blipFill>
        <p:spPr>
          <a:xfrm>
            <a:off x="457200" y="952538"/>
            <a:ext cx="8229600" cy="5905462"/>
          </a:xfrm>
        </p:spPr>
      </p:pic>
      <p:sp>
        <p:nvSpPr>
          <p:cNvPr id="3" name="Freeform 2"/>
          <p:cNvSpPr/>
          <p:nvPr/>
        </p:nvSpPr>
        <p:spPr>
          <a:xfrm>
            <a:off x="5582118" y="6207577"/>
            <a:ext cx="1693430" cy="692009"/>
          </a:xfrm>
          <a:custGeom>
            <a:avLst/>
            <a:gdLst>
              <a:gd name="connsiteX0" fmla="*/ 1577626 w 1693430"/>
              <a:gd name="connsiteY0" fmla="*/ 339753 h 692009"/>
              <a:gd name="connsiteX1" fmla="*/ 559497 w 1693430"/>
              <a:gd name="connsiteY1" fmla="*/ 343 h 692009"/>
              <a:gd name="connsiteX2" fmla="*/ 12116 w 1693430"/>
              <a:gd name="connsiteY2" fmla="*/ 394497 h 692009"/>
              <a:gd name="connsiteX3" fmla="*/ 1063088 w 1693430"/>
              <a:gd name="connsiteY3" fmla="*/ 690112 h 692009"/>
              <a:gd name="connsiteX4" fmla="*/ 1687102 w 1693430"/>
              <a:gd name="connsiteY4" fmla="*/ 252164 h 692009"/>
              <a:gd name="connsiteX5" fmla="*/ 1402464 w 1693430"/>
              <a:gd name="connsiteY5" fmla="*/ 142676 h 692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3430" h="692009">
                <a:moveTo>
                  <a:pt x="1577626" y="339753"/>
                </a:moveTo>
                <a:cubicBezTo>
                  <a:pt x="1199020" y="165486"/>
                  <a:pt x="820415" y="-8781"/>
                  <a:pt x="559497" y="343"/>
                </a:cubicBezTo>
                <a:cubicBezTo>
                  <a:pt x="298579" y="9467"/>
                  <a:pt x="-71816" y="279536"/>
                  <a:pt x="12116" y="394497"/>
                </a:cubicBezTo>
                <a:cubicBezTo>
                  <a:pt x="96048" y="509458"/>
                  <a:pt x="783924" y="713834"/>
                  <a:pt x="1063088" y="690112"/>
                </a:cubicBezTo>
                <a:cubicBezTo>
                  <a:pt x="1342252" y="666390"/>
                  <a:pt x="1630539" y="343403"/>
                  <a:pt x="1687102" y="252164"/>
                </a:cubicBezTo>
                <a:cubicBezTo>
                  <a:pt x="1743665" y="160925"/>
                  <a:pt x="1402464" y="142676"/>
                  <a:pt x="1402464" y="142676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3342750" y="4430000"/>
            <a:ext cx="5537201" cy="672363"/>
          </a:xfrm>
          <a:custGeom>
            <a:avLst/>
            <a:gdLst>
              <a:gd name="connsiteX0" fmla="*/ 2174851 w 5537201"/>
              <a:gd name="connsiteY0" fmla="*/ 135613 h 672363"/>
              <a:gd name="connsiteX1" fmla="*/ 445127 w 5537201"/>
              <a:gd name="connsiteY1" fmla="*/ 179408 h 672363"/>
              <a:gd name="connsiteX2" fmla="*/ 335650 w 5537201"/>
              <a:gd name="connsiteY2" fmla="*/ 606408 h 672363"/>
              <a:gd name="connsiteX3" fmla="*/ 4397218 w 5537201"/>
              <a:gd name="connsiteY3" fmla="*/ 650203 h 672363"/>
              <a:gd name="connsiteX4" fmla="*/ 5491980 w 5537201"/>
              <a:gd name="connsiteY4" fmla="*/ 398382 h 672363"/>
              <a:gd name="connsiteX5" fmla="*/ 3247718 w 5537201"/>
              <a:gd name="connsiteY5" fmla="*/ 4229 h 672363"/>
              <a:gd name="connsiteX6" fmla="*/ 1397570 w 5537201"/>
              <a:gd name="connsiteY6" fmla="*/ 179408 h 67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7201" h="672363">
                <a:moveTo>
                  <a:pt x="2174851" y="135613"/>
                </a:moveTo>
                <a:lnTo>
                  <a:pt x="445127" y="179408"/>
                </a:lnTo>
                <a:cubicBezTo>
                  <a:pt x="138594" y="257874"/>
                  <a:pt x="-323032" y="527942"/>
                  <a:pt x="335650" y="606408"/>
                </a:cubicBezTo>
                <a:cubicBezTo>
                  <a:pt x="994332" y="684874"/>
                  <a:pt x="3537830" y="684874"/>
                  <a:pt x="4397218" y="650203"/>
                </a:cubicBezTo>
                <a:cubicBezTo>
                  <a:pt x="5256606" y="615532"/>
                  <a:pt x="5683563" y="506044"/>
                  <a:pt x="5491980" y="398382"/>
                </a:cubicBezTo>
                <a:cubicBezTo>
                  <a:pt x="5300397" y="290720"/>
                  <a:pt x="3930120" y="40725"/>
                  <a:pt x="3247718" y="4229"/>
                </a:cubicBezTo>
                <a:cubicBezTo>
                  <a:pt x="2565316" y="-32267"/>
                  <a:pt x="1397570" y="179408"/>
                  <a:pt x="1397570" y="179408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360567" y="5207227"/>
            <a:ext cx="864863" cy="989927"/>
          </a:xfrm>
          <a:custGeom>
            <a:avLst/>
            <a:gdLst>
              <a:gd name="connsiteX0" fmla="*/ 0 w 864863"/>
              <a:gd name="connsiteY0" fmla="*/ 989744 h 989927"/>
              <a:gd name="connsiteX1" fmla="*/ 131372 w 864863"/>
              <a:gd name="connsiteY1" fmla="*/ 902155 h 989927"/>
              <a:gd name="connsiteX2" fmla="*/ 492643 w 864863"/>
              <a:gd name="connsiteY2" fmla="*/ 453258 h 989927"/>
              <a:gd name="connsiteX3" fmla="*/ 645910 w 864863"/>
              <a:gd name="connsiteY3" fmla="*/ 15309 h 989927"/>
              <a:gd name="connsiteX4" fmla="*/ 459801 w 864863"/>
              <a:gd name="connsiteY4" fmla="*/ 91950 h 989927"/>
              <a:gd name="connsiteX5" fmla="*/ 733491 w 864863"/>
              <a:gd name="connsiteY5" fmla="*/ 15309 h 989927"/>
              <a:gd name="connsiteX6" fmla="*/ 864863 w 864863"/>
              <a:gd name="connsiteY6" fmla="*/ 102899 h 98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4863" h="989927">
                <a:moveTo>
                  <a:pt x="0" y="989744"/>
                </a:moveTo>
                <a:cubicBezTo>
                  <a:pt x="24632" y="990656"/>
                  <a:pt x="49265" y="991569"/>
                  <a:pt x="131372" y="902155"/>
                </a:cubicBezTo>
                <a:cubicBezTo>
                  <a:pt x="213479" y="812741"/>
                  <a:pt x="406887" y="601066"/>
                  <a:pt x="492643" y="453258"/>
                </a:cubicBezTo>
                <a:cubicBezTo>
                  <a:pt x="578399" y="305450"/>
                  <a:pt x="651384" y="75527"/>
                  <a:pt x="645910" y="15309"/>
                </a:cubicBezTo>
                <a:cubicBezTo>
                  <a:pt x="640436" y="-44909"/>
                  <a:pt x="445204" y="91950"/>
                  <a:pt x="459801" y="91950"/>
                </a:cubicBezTo>
                <a:cubicBezTo>
                  <a:pt x="474398" y="91950"/>
                  <a:pt x="665981" y="13484"/>
                  <a:pt x="733491" y="15309"/>
                </a:cubicBezTo>
                <a:cubicBezTo>
                  <a:pt x="801001" y="17134"/>
                  <a:pt x="864863" y="102899"/>
                  <a:pt x="864863" y="102899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04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 Unadvertised Address Pool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Appears to be relatively static in size since early 2011 at some 50 /8s, or 20% of the IPv4 global unicast space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At this stage its likely that ARIN and LACNIC will both hit their address pool exhaustion threshold levels at the end of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48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5" y="1289382"/>
            <a:ext cx="8105375" cy="5157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Routed Address Span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77341" y="6038315"/>
            <a:ext cx="8157775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780" y="1254662"/>
            <a:ext cx="1260324" cy="50227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0271" y="5084021"/>
            <a:ext cx="8320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156/8s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0271" y="3793521"/>
            <a:ext cx="8320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157/8s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0271" y="2503022"/>
            <a:ext cx="8320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158/8s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60612" y="1212523"/>
            <a:ext cx="8320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159/8s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041613" y="6022336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831892" y="6022336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Apr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664783" y="6022336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Jul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507507" y="6022336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Oct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303481" y="6022336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56426" y="1404617"/>
            <a:ext cx="274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AS721 withdrew 33.0.0.0/8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229643" y="3608855"/>
            <a:ext cx="250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AS80 withdrew 3.0.0.0/8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157676" y="1828775"/>
            <a:ext cx="2896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AS721 announced 33.0.0.0/8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427362" y="2198107"/>
            <a:ext cx="274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AS721 withdrew 33.0.0.0/8</a:t>
            </a:r>
            <a:endParaRPr lang="en-US" dirty="0"/>
          </a:p>
        </p:txBody>
      </p:sp>
      <p:sp>
        <p:nvSpPr>
          <p:cNvPr id="33" name="Freeform 32"/>
          <p:cNvSpPr/>
          <p:nvPr/>
        </p:nvSpPr>
        <p:spPr>
          <a:xfrm>
            <a:off x="3359089" y="3972223"/>
            <a:ext cx="730713" cy="946361"/>
          </a:xfrm>
          <a:custGeom>
            <a:avLst/>
            <a:gdLst>
              <a:gd name="connsiteX0" fmla="*/ 301624 w 730713"/>
              <a:gd name="connsiteY0" fmla="*/ 0 h 946361"/>
              <a:gd name="connsiteX1" fmla="*/ 724972 w 730713"/>
              <a:gd name="connsiteY1" fmla="*/ 373564 h 946361"/>
              <a:gd name="connsiteX2" fmla="*/ 27693 w 730713"/>
              <a:gd name="connsiteY2" fmla="*/ 834292 h 946361"/>
              <a:gd name="connsiteX3" fmla="*/ 127304 w 730713"/>
              <a:gd name="connsiteY3" fmla="*/ 622606 h 946361"/>
              <a:gd name="connsiteX4" fmla="*/ 15242 w 730713"/>
              <a:gd name="connsiteY4" fmla="*/ 846744 h 946361"/>
              <a:gd name="connsiteX5" fmla="*/ 276721 w 730713"/>
              <a:gd name="connsiteY5" fmla="*/ 946361 h 94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713" h="946361">
                <a:moveTo>
                  <a:pt x="301624" y="0"/>
                </a:moveTo>
                <a:cubicBezTo>
                  <a:pt x="536125" y="117257"/>
                  <a:pt x="770627" y="234515"/>
                  <a:pt x="724972" y="373564"/>
                </a:cubicBezTo>
                <a:cubicBezTo>
                  <a:pt x="679317" y="512613"/>
                  <a:pt x="127304" y="792785"/>
                  <a:pt x="27693" y="834292"/>
                </a:cubicBezTo>
                <a:cubicBezTo>
                  <a:pt x="-71918" y="875799"/>
                  <a:pt x="129379" y="620531"/>
                  <a:pt x="127304" y="622606"/>
                </a:cubicBezTo>
                <a:cubicBezTo>
                  <a:pt x="125229" y="624681"/>
                  <a:pt x="-9661" y="792785"/>
                  <a:pt x="15242" y="846744"/>
                </a:cubicBezTo>
                <a:cubicBezTo>
                  <a:pt x="40145" y="900703"/>
                  <a:pt x="276721" y="946361"/>
                  <a:pt x="276721" y="94636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1552414" y="1828435"/>
            <a:ext cx="830152" cy="2852830"/>
          </a:xfrm>
          <a:custGeom>
            <a:avLst/>
            <a:gdLst>
              <a:gd name="connsiteX0" fmla="*/ 286786 w 830152"/>
              <a:gd name="connsiteY0" fmla="*/ 0 h 2852830"/>
              <a:gd name="connsiteX1" fmla="*/ 24043 w 830152"/>
              <a:gd name="connsiteY1" fmla="*/ 1445230 h 2852830"/>
              <a:gd name="connsiteX2" fmla="*/ 823220 w 830152"/>
              <a:gd name="connsiteY2" fmla="*/ 2397768 h 2852830"/>
              <a:gd name="connsiteX3" fmla="*/ 418158 w 830152"/>
              <a:gd name="connsiteY3" fmla="*/ 2824768 h 2852830"/>
              <a:gd name="connsiteX4" fmla="*/ 527634 w 830152"/>
              <a:gd name="connsiteY4" fmla="*/ 2572948 h 2852830"/>
              <a:gd name="connsiteX5" fmla="*/ 407210 w 830152"/>
              <a:gd name="connsiteY5" fmla="*/ 2824768 h 2852830"/>
              <a:gd name="connsiteX6" fmla="*/ 582372 w 830152"/>
              <a:gd name="connsiteY6" fmla="*/ 2846665 h 285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0152" h="2852830">
                <a:moveTo>
                  <a:pt x="286786" y="0"/>
                </a:moveTo>
                <a:cubicBezTo>
                  <a:pt x="110711" y="522801"/>
                  <a:pt x="-65363" y="1045602"/>
                  <a:pt x="24043" y="1445230"/>
                </a:cubicBezTo>
                <a:cubicBezTo>
                  <a:pt x="113449" y="1844858"/>
                  <a:pt x="757534" y="2167845"/>
                  <a:pt x="823220" y="2397768"/>
                </a:cubicBezTo>
                <a:cubicBezTo>
                  <a:pt x="888906" y="2627691"/>
                  <a:pt x="467422" y="2795571"/>
                  <a:pt x="418158" y="2824768"/>
                </a:cubicBezTo>
                <a:cubicBezTo>
                  <a:pt x="368894" y="2853965"/>
                  <a:pt x="529459" y="2572948"/>
                  <a:pt x="527634" y="2572948"/>
                </a:cubicBezTo>
                <a:cubicBezTo>
                  <a:pt x="525809" y="2572948"/>
                  <a:pt x="398087" y="2779149"/>
                  <a:pt x="407210" y="2824768"/>
                </a:cubicBezTo>
                <a:cubicBezTo>
                  <a:pt x="416333" y="2870387"/>
                  <a:pt x="582372" y="2846665"/>
                  <a:pt x="582372" y="284666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2211210" y="2145948"/>
            <a:ext cx="2344493" cy="1390486"/>
          </a:xfrm>
          <a:custGeom>
            <a:avLst/>
            <a:gdLst>
              <a:gd name="connsiteX0" fmla="*/ 492852 w 2344493"/>
              <a:gd name="connsiteY0" fmla="*/ 0 h 1390486"/>
              <a:gd name="connsiteX1" fmla="*/ 209 w 2344493"/>
              <a:gd name="connsiteY1" fmla="*/ 218974 h 1390486"/>
              <a:gd name="connsiteX2" fmla="*/ 460009 w 2344493"/>
              <a:gd name="connsiteY2" fmla="*/ 952538 h 1390486"/>
              <a:gd name="connsiteX3" fmla="*/ 2189733 w 2344493"/>
              <a:gd name="connsiteY3" fmla="*/ 1270050 h 1390486"/>
              <a:gd name="connsiteX4" fmla="*/ 2080257 w 2344493"/>
              <a:gd name="connsiteY4" fmla="*/ 1127717 h 1390486"/>
              <a:gd name="connsiteX5" fmla="*/ 2343000 w 2344493"/>
              <a:gd name="connsiteY5" fmla="*/ 1302897 h 1390486"/>
              <a:gd name="connsiteX6" fmla="*/ 2167838 w 2344493"/>
              <a:gd name="connsiteY6" fmla="*/ 1390486 h 139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4493" h="1390486">
                <a:moveTo>
                  <a:pt x="492852" y="0"/>
                </a:moveTo>
                <a:cubicBezTo>
                  <a:pt x="249267" y="30109"/>
                  <a:pt x="5683" y="60218"/>
                  <a:pt x="209" y="218974"/>
                </a:cubicBezTo>
                <a:cubicBezTo>
                  <a:pt x="-5265" y="377730"/>
                  <a:pt x="95088" y="777359"/>
                  <a:pt x="460009" y="952538"/>
                </a:cubicBezTo>
                <a:cubicBezTo>
                  <a:pt x="824930" y="1127717"/>
                  <a:pt x="1919692" y="1240854"/>
                  <a:pt x="2189733" y="1270050"/>
                </a:cubicBezTo>
                <a:cubicBezTo>
                  <a:pt x="2459774" y="1299246"/>
                  <a:pt x="2054712" y="1122242"/>
                  <a:pt x="2080257" y="1127717"/>
                </a:cubicBezTo>
                <a:cubicBezTo>
                  <a:pt x="2105802" y="1133192"/>
                  <a:pt x="2328403" y="1259102"/>
                  <a:pt x="2343000" y="1302897"/>
                </a:cubicBezTo>
                <a:cubicBezTo>
                  <a:pt x="2357597" y="1346692"/>
                  <a:pt x="2262717" y="1368589"/>
                  <a:pt x="2167838" y="139048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4039672" y="2594845"/>
            <a:ext cx="1376382" cy="996333"/>
          </a:xfrm>
          <a:custGeom>
            <a:avLst/>
            <a:gdLst>
              <a:gd name="connsiteX0" fmla="*/ 0 w 1376382"/>
              <a:gd name="connsiteY0" fmla="*/ 0 h 996333"/>
              <a:gd name="connsiteX1" fmla="*/ 1291819 w 1376382"/>
              <a:gd name="connsiteY1" fmla="*/ 164231 h 996333"/>
              <a:gd name="connsiteX2" fmla="*/ 1226133 w 1376382"/>
              <a:gd name="connsiteY2" fmla="*/ 810205 h 996333"/>
              <a:gd name="connsiteX3" fmla="*/ 1018129 w 1376382"/>
              <a:gd name="connsiteY3" fmla="*/ 886846 h 996333"/>
              <a:gd name="connsiteX4" fmla="*/ 1040024 w 1376382"/>
              <a:gd name="connsiteY4" fmla="*/ 656923 h 996333"/>
              <a:gd name="connsiteX5" fmla="*/ 1007181 w 1376382"/>
              <a:gd name="connsiteY5" fmla="*/ 919692 h 996333"/>
              <a:gd name="connsiteX6" fmla="*/ 1116657 w 1376382"/>
              <a:gd name="connsiteY6" fmla="*/ 996333 h 99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382" h="996333">
                <a:moveTo>
                  <a:pt x="0" y="0"/>
                </a:moveTo>
                <a:cubicBezTo>
                  <a:pt x="543732" y="14598"/>
                  <a:pt x="1087464" y="29197"/>
                  <a:pt x="1291819" y="164231"/>
                </a:cubicBezTo>
                <a:cubicBezTo>
                  <a:pt x="1496174" y="299265"/>
                  <a:pt x="1271748" y="689769"/>
                  <a:pt x="1226133" y="810205"/>
                </a:cubicBezTo>
                <a:cubicBezTo>
                  <a:pt x="1180518" y="930641"/>
                  <a:pt x="1049147" y="912393"/>
                  <a:pt x="1018129" y="886846"/>
                </a:cubicBezTo>
                <a:cubicBezTo>
                  <a:pt x="987111" y="861299"/>
                  <a:pt x="1041849" y="651449"/>
                  <a:pt x="1040024" y="656923"/>
                </a:cubicBezTo>
                <a:cubicBezTo>
                  <a:pt x="1038199" y="662397"/>
                  <a:pt x="994409" y="863124"/>
                  <a:pt x="1007181" y="919692"/>
                </a:cubicBezTo>
                <a:cubicBezTo>
                  <a:pt x="1019953" y="976260"/>
                  <a:pt x="1116657" y="996333"/>
                  <a:pt x="1116657" y="996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 b="-350"/>
          <a:stretch/>
        </p:blipFill>
        <p:spPr>
          <a:xfrm>
            <a:off x="720823" y="1350840"/>
            <a:ext cx="8229600" cy="5267242"/>
          </a:xfrm>
        </p:spPr>
      </p:pic>
      <p:sp>
        <p:nvSpPr>
          <p:cNvPr id="3" name="Rectangle 2"/>
          <p:cNvSpPr/>
          <p:nvPr/>
        </p:nvSpPr>
        <p:spPr>
          <a:xfrm>
            <a:off x="144021" y="1373842"/>
            <a:ext cx="1255486" cy="47839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Routed AS Count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6474" y="4589489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40,000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6474" y="3276128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4,000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18079" y="633924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82857" y="633924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67317" y="6157823"/>
            <a:ext cx="7704663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06020" y="6153264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65964" y="6153264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35992" y="6153264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595936" y="6153264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425907" y="6153264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6474" y="5902849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36,000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66474" y="1962767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48,000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22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2011 BGP Vital Statistics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457200" y="1600200"/>
            <a:ext cx="8229600" cy="465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alibri" charset="0"/>
              </a:rPr>
              <a:t>						  Jan</a:t>
            </a:r>
            <a:r>
              <a:rPr lang="en-US" sz="2800" dirty="0" smtClean="0">
                <a:latin typeface="Calibri" charset="0"/>
              </a:rPr>
              <a:t>-13</a:t>
            </a:r>
            <a:r>
              <a:rPr lang="en-US" sz="2800" dirty="0">
                <a:latin typeface="Calibri" charset="0"/>
              </a:rPr>
              <a:t>		 </a:t>
            </a:r>
            <a:r>
              <a:rPr lang="en-US" sz="2800" dirty="0" smtClean="0">
                <a:latin typeface="Calibri" charset="0"/>
              </a:rPr>
              <a:t>Jan-14</a:t>
            </a:r>
            <a:r>
              <a:rPr lang="en-US" sz="2800" dirty="0">
                <a:latin typeface="Calibri" charset="0"/>
              </a:rPr>
              <a:t>	</a:t>
            </a:r>
          </a:p>
          <a:p>
            <a:pPr marL="0" indent="0">
              <a:buNone/>
            </a:pPr>
            <a:endParaRPr lang="en-US" sz="2800" dirty="0">
              <a:latin typeface="Calibri" charset="0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824933"/>
                </a:solidFill>
                <a:latin typeface="Calibri" charset="0"/>
              </a:rPr>
              <a:t>Prefix Count</a:t>
            </a:r>
            <a:r>
              <a:rPr lang="en-US" sz="2800" dirty="0">
                <a:latin typeface="Calibri" charset="0"/>
              </a:rPr>
              <a:t>			</a:t>
            </a:r>
            <a:r>
              <a:rPr lang="en-US" sz="2800" dirty="0" smtClean="0">
                <a:latin typeface="Calibri" charset="0"/>
              </a:rPr>
              <a:t>440,000</a:t>
            </a:r>
            <a:r>
              <a:rPr lang="en-US" sz="2800" dirty="0">
                <a:latin typeface="Calibri" charset="0"/>
              </a:rPr>
              <a:t>		</a:t>
            </a:r>
            <a:r>
              <a:rPr lang="en-US" sz="2800" dirty="0" smtClean="0">
                <a:latin typeface="Calibri" charset="0"/>
              </a:rPr>
              <a:t>488,000</a:t>
            </a:r>
            <a:r>
              <a:rPr lang="en-US" sz="2800" dirty="0">
                <a:latin typeface="Calibri" charset="0"/>
              </a:rPr>
              <a:t>		</a:t>
            </a:r>
            <a:r>
              <a:rPr lang="en-US" sz="2800" dirty="0" smtClean="0">
                <a:solidFill>
                  <a:srgbClr val="824933"/>
                </a:solidFill>
                <a:latin typeface="Calibri" charset="0"/>
              </a:rPr>
              <a:t>+11</a:t>
            </a:r>
            <a:r>
              <a:rPr lang="en-US" sz="2800" b="1" dirty="0" smtClean="0">
                <a:solidFill>
                  <a:srgbClr val="824933"/>
                </a:solidFill>
                <a:latin typeface="Calibri" charset="0"/>
              </a:rPr>
              <a:t>%</a:t>
            </a:r>
            <a:endParaRPr lang="en-US" sz="2800" b="1" dirty="0">
              <a:solidFill>
                <a:srgbClr val="824933"/>
              </a:solidFill>
              <a:latin typeface="Calibri" charset="0"/>
            </a:endParaRPr>
          </a:p>
          <a:p>
            <a:pPr marL="0" indent="0">
              <a:buNone/>
            </a:pPr>
            <a:r>
              <a:rPr lang="en-US" sz="2800" dirty="0">
                <a:latin typeface="Calibri" charset="0"/>
              </a:rPr>
              <a:t>    Roots				</a:t>
            </a:r>
            <a:r>
              <a:rPr lang="en-US" sz="2800" dirty="0" smtClean="0">
                <a:latin typeface="Calibri" charset="0"/>
              </a:rPr>
              <a:t>216,000</a:t>
            </a:r>
            <a:r>
              <a:rPr lang="en-US" sz="2800" dirty="0">
                <a:latin typeface="Calibri" charset="0"/>
              </a:rPr>
              <a:t>		</a:t>
            </a:r>
            <a:r>
              <a:rPr lang="en-US" sz="2800" dirty="0" smtClean="0">
                <a:latin typeface="Calibri" charset="0"/>
              </a:rPr>
              <a:t>237,000</a:t>
            </a:r>
            <a:r>
              <a:rPr lang="en-US" sz="2800" dirty="0">
                <a:latin typeface="Calibri" charset="0"/>
              </a:rPr>
              <a:t>		+</a:t>
            </a:r>
            <a:r>
              <a:rPr lang="en-US" sz="2800" dirty="0" smtClean="0">
                <a:latin typeface="Calibri" charset="0"/>
              </a:rPr>
              <a:t>10%</a:t>
            </a:r>
            <a:endParaRPr lang="en-US" sz="2800" dirty="0">
              <a:latin typeface="Calibri" charset="0"/>
            </a:endParaRPr>
          </a:p>
          <a:p>
            <a:pPr marL="0" indent="0">
              <a:buNone/>
            </a:pPr>
            <a:r>
              <a:rPr lang="en-US" sz="2800" dirty="0">
                <a:latin typeface="Calibri" charset="0"/>
              </a:rPr>
              <a:t>    More Specifics	</a:t>
            </a:r>
            <a:r>
              <a:rPr lang="en-US" sz="2800" dirty="0" smtClean="0">
                <a:latin typeface="Calibri" charset="0"/>
              </a:rPr>
              <a:t>224,000</a:t>
            </a:r>
            <a:r>
              <a:rPr lang="en-US" sz="2800" dirty="0">
                <a:latin typeface="Calibri" charset="0"/>
              </a:rPr>
              <a:t>		</a:t>
            </a:r>
            <a:r>
              <a:rPr lang="en-US" sz="2800" dirty="0" smtClean="0">
                <a:latin typeface="Calibri" charset="0"/>
              </a:rPr>
              <a:t>251,000</a:t>
            </a:r>
            <a:r>
              <a:rPr lang="en-US" sz="2800" dirty="0">
                <a:latin typeface="Calibri" charset="0"/>
              </a:rPr>
              <a:t>		</a:t>
            </a:r>
            <a:r>
              <a:rPr lang="en-US" sz="2800" dirty="0" smtClean="0">
                <a:latin typeface="Calibri" charset="0"/>
              </a:rPr>
              <a:t>+12%</a:t>
            </a:r>
            <a:endParaRPr lang="en-US" sz="2800" dirty="0">
              <a:latin typeface="Calibri" charset="0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824933"/>
                </a:solidFill>
                <a:latin typeface="Calibri" charset="0"/>
              </a:rPr>
              <a:t>Address Span</a:t>
            </a:r>
            <a:r>
              <a:rPr lang="en-US" sz="2800" dirty="0">
                <a:latin typeface="Calibri" charset="0"/>
              </a:rPr>
              <a:t>		</a:t>
            </a:r>
            <a:r>
              <a:rPr lang="en-US" sz="2800" dirty="0" smtClean="0">
                <a:latin typeface="Calibri" charset="0"/>
              </a:rPr>
              <a:t>156/</a:t>
            </a:r>
            <a:r>
              <a:rPr lang="en-US" sz="2800" dirty="0">
                <a:latin typeface="Calibri" charset="0"/>
              </a:rPr>
              <a:t>8s		</a:t>
            </a:r>
            <a:r>
              <a:rPr lang="en-US" sz="2800" dirty="0" smtClean="0">
                <a:latin typeface="Calibri" charset="0"/>
              </a:rPr>
              <a:t>159/</a:t>
            </a:r>
            <a:r>
              <a:rPr lang="en-US" sz="2800" dirty="0">
                <a:latin typeface="Calibri" charset="0"/>
              </a:rPr>
              <a:t>8s		</a:t>
            </a:r>
            <a:r>
              <a:rPr lang="en-US" sz="2800" dirty="0">
                <a:solidFill>
                  <a:srgbClr val="824933"/>
                </a:solidFill>
                <a:latin typeface="Calibri" charset="0"/>
              </a:rPr>
              <a:t>+</a:t>
            </a:r>
            <a:r>
              <a:rPr lang="en-US" sz="2800" b="1" dirty="0">
                <a:solidFill>
                  <a:srgbClr val="824933"/>
                </a:solidFill>
                <a:latin typeface="Calibri" charset="0"/>
              </a:rPr>
              <a:t> </a:t>
            </a:r>
            <a:r>
              <a:rPr lang="en-US" sz="2800" b="1" dirty="0" smtClean="0">
                <a:solidFill>
                  <a:srgbClr val="824933"/>
                </a:solidFill>
                <a:latin typeface="Calibri" charset="0"/>
              </a:rPr>
              <a:t> 2%</a:t>
            </a:r>
            <a:endParaRPr lang="en-US" sz="2800" b="1" dirty="0">
              <a:solidFill>
                <a:srgbClr val="824933"/>
              </a:solidFill>
              <a:latin typeface="Calibri" charset="0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824933"/>
                </a:solidFill>
                <a:latin typeface="Calibri" charset="0"/>
              </a:rPr>
              <a:t>AS Count</a:t>
            </a:r>
            <a:r>
              <a:rPr lang="en-US" sz="2800" dirty="0">
                <a:latin typeface="Calibri" charset="0"/>
              </a:rPr>
              <a:t>				</a:t>
            </a:r>
            <a:r>
              <a:rPr lang="en-US" sz="2800" dirty="0" smtClean="0">
                <a:latin typeface="Calibri" charset="0"/>
              </a:rPr>
              <a:t>  43,000</a:t>
            </a:r>
            <a:r>
              <a:rPr lang="en-US" sz="2800" dirty="0">
                <a:latin typeface="Calibri" charset="0"/>
              </a:rPr>
              <a:t>		</a:t>
            </a:r>
            <a:r>
              <a:rPr lang="en-US" sz="2800" dirty="0" smtClean="0">
                <a:latin typeface="Calibri" charset="0"/>
              </a:rPr>
              <a:t>46,000</a:t>
            </a:r>
            <a:r>
              <a:rPr lang="en-US" sz="2800" dirty="0">
                <a:latin typeface="Calibri" charset="0"/>
              </a:rPr>
              <a:t>		</a:t>
            </a:r>
            <a:r>
              <a:rPr lang="en-US" sz="2800" dirty="0" smtClean="0">
                <a:solidFill>
                  <a:srgbClr val="824933"/>
                </a:solidFill>
                <a:latin typeface="Calibri" charset="0"/>
              </a:rPr>
              <a:t>+  </a:t>
            </a:r>
            <a:r>
              <a:rPr lang="en-US" sz="2800" b="1" dirty="0">
                <a:solidFill>
                  <a:srgbClr val="824933"/>
                </a:solidFill>
                <a:latin typeface="Calibri" charset="0"/>
              </a:rPr>
              <a:t>7</a:t>
            </a:r>
            <a:r>
              <a:rPr lang="en-US" sz="2800" b="1" dirty="0" smtClean="0">
                <a:solidFill>
                  <a:srgbClr val="824933"/>
                </a:solidFill>
                <a:latin typeface="Calibri" charset="0"/>
              </a:rPr>
              <a:t>%</a:t>
            </a:r>
            <a:endParaRPr lang="en-US" sz="2800" b="1" dirty="0">
              <a:solidFill>
                <a:srgbClr val="824933"/>
              </a:solidFill>
              <a:latin typeface="Calibri" charset="0"/>
            </a:endParaRPr>
          </a:p>
          <a:p>
            <a:pPr marL="0" indent="0">
              <a:buNone/>
            </a:pPr>
            <a:r>
              <a:rPr lang="en-US" sz="2800" dirty="0">
                <a:latin typeface="Calibri" charset="0"/>
              </a:rPr>
              <a:t>  Transit				 </a:t>
            </a:r>
            <a:r>
              <a:rPr lang="en-US" sz="2800" dirty="0" smtClean="0">
                <a:latin typeface="Calibri" charset="0"/>
              </a:rPr>
              <a:t>   6,100</a:t>
            </a:r>
            <a:r>
              <a:rPr lang="en-US" sz="2800" dirty="0">
                <a:latin typeface="Calibri" charset="0"/>
              </a:rPr>
              <a:t>		  6</a:t>
            </a:r>
            <a:r>
              <a:rPr lang="en-US" sz="2800" dirty="0" smtClean="0">
                <a:latin typeface="Calibri" charset="0"/>
              </a:rPr>
              <a:t>,600</a:t>
            </a:r>
            <a:r>
              <a:rPr lang="en-US" sz="2800" dirty="0">
                <a:latin typeface="Calibri" charset="0"/>
              </a:rPr>
              <a:t>		</a:t>
            </a:r>
            <a:r>
              <a:rPr lang="en-US" sz="2800" dirty="0" smtClean="0">
                <a:latin typeface="Calibri" charset="0"/>
              </a:rPr>
              <a:t>+</a:t>
            </a:r>
            <a:r>
              <a:rPr lang="en-US" sz="2800" dirty="0">
                <a:latin typeface="Calibri" charset="0"/>
              </a:rPr>
              <a:t> </a:t>
            </a:r>
            <a:r>
              <a:rPr lang="en-US" sz="2800" dirty="0" smtClean="0">
                <a:latin typeface="Calibri" charset="0"/>
              </a:rPr>
              <a:t> 8%</a:t>
            </a:r>
            <a:endParaRPr lang="en-US" sz="2800" dirty="0">
              <a:latin typeface="Calibri" charset="0"/>
            </a:endParaRPr>
          </a:p>
          <a:p>
            <a:pPr marL="0" indent="0">
              <a:buNone/>
            </a:pPr>
            <a:r>
              <a:rPr lang="en-US" sz="2800" dirty="0">
                <a:latin typeface="Calibri" charset="0"/>
              </a:rPr>
              <a:t>  Stub					</a:t>
            </a:r>
            <a:r>
              <a:rPr lang="en-US" sz="2800" dirty="0" smtClean="0">
                <a:latin typeface="Calibri" charset="0"/>
              </a:rPr>
              <a:t>  36,900</a:t>
            </a:r>
            <a:r>
              <a:rPr lang="en-US" sz="2800" dirty="0">
                <a:latin typeface="Calibri" charset="0"/>
              </a:rPr>
              <a:t>		</a:t>
            </a:r>
            <a:r>
              <a:rPr lang="en-US" sz="2800" dirty="0" smtClean="0">
                <a:latin typeface="Calibri" charset="0"/>
              </a:rPr>
              <a:t>39,400</a:t>
            </a:r>
            <a:r>
              <a:rPr lang="en-US" sz="2800" dirty="0">
                <a:latin typeface="Calibri" charset="0"/>
              </a:rPr>
              <a:t>		</a:t>
            </a:r>
            <a:r>
              <a:rPr lang="en-US" sz="2800" dirty="0" smtClean="0">
                <a:latin typeface="Calibri" charset="0"/>
              </a:rPr>
              <a:t>+</a:t>
            </a:r>
            <a:r>
              <a:rPr lang="en-US" sz="2800" dirty="0">
                <a:latin typeface="Calibri" charset="0"/>
              </a:rPr>
              <a:t>  7</a:t>
            </a:r>
            <a:r>
              <a:rPr lang="en-US" sz="2800" dirty="0" smtClean="0">
                <a:latin typeface="Calibri" charset="0"/>
              </a:rPr>
              <a:t>%</a:t>
            </a:r>
            <a:endParaRPr lang="en-US" sz="2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08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in 2013 – Growth is Slowing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41310"/>
          </a:xfrm>
        </p:spPr>
        <p:txBody>
          <a:bodyPr>
            <a:normAutofit lnSpcReduction="10000"/>
          </a:bodyPr>
          <a:lstStyle/>
          <a:p>
            <a:pPr>
              <a:spcBef>
                <a:spcPts val="1248"/>
              </a:spcBef>
            </a:pPr>
            <a:r>
              <a:rPr lang="en-US" dirty="0" smtClean="0"/>
              <a:t>Overall Internet growth in terms of BGP </a:t>
            </a:r>
            <a:r>
              <a:rPr lang="en-US" dirty="0"/>
              <a:t>i</a:t>
            </a:r>
            <a:r>
              <a:rPr lang="en-US" dirty="0" smtClean="0"/>
              <a:t>s at a rate of some ~8-10% p.a.</a:t>
            </a:r>
          </a:p>
          <a:p>
            <a:pPr lvl="1">
              <a:spcBef>
                <a:spcPts val="648"/>
              </a:spcBef>
            </a:pPr>
            <a:r>
              <a:rPr lang="en-US" dirty="0" smtClean="0"/>
              <a:t>This is down by 33% from 2010</a:t>
            </a:r>
          </a:p>
          <a:p>
            <a:pPr>
              <a:spcBef>
                <a:spcPts val="1248"/>
              </a:spcBef>
            </a:pPr>
            <a:r>
              <a:rPr lang="en-US" dirty="0" smtClean="0"/>
              <a:t>There was a single announcement event on 25 June of some 10K additional routes</a:t>
            </a:r>
          </a:p>
          <a:p>
            <a:pPr>
              <a:spcBef>
                <a:spcPts val="1248"/>
              </a:spcBef>
            </a:pPr>
            <a:r>
              <a:rPr lang="en-US" dirty="0" smtClean="0"/>
              <a:t>Address span growing far more slowly than the table size</a:t>
            </a:r>
          </a:p>
          <a:p>
            <a:pPr lvl="1">
              <a:spcBef>
                <a:spcPts val="1248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970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6465" y="1968500"/>
            <a:ext cx="7510940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just"/>
            <a:r>
              <a:rPr lang="en-US" sz="1400" dirty="0" smtClean="0">
                <a:latin typeface="Courier New"/>
                <a:cs typeface="Courier New"/>
              </a:rPr>
              <a:t>“The </a:t>
            </a:r>
            <a:r>
              <a:rPr lang="en-US" sz="1400" dirty="0">
                <a:latin typeface="Courier New"/>
                <a:cs typeface="Courier New"/>
              </a:rPr>
              <a:t>rapid and sustained growth of the Internet over the past</a:t>
            </a:r>
          </a:p>
          <a:p>
            <a:r>
              <a:rPr lang="en-US" sz="1400" dirty="0">
                <a:latin typeface="Courier New"/>
                <a:cs typeface="Courier New"/>
              </a:rPr>
              <a:t>several decades has resulted in large state requirements for</a:t>
            </a:r>
          </a:p>
          <a:p>
            <a:r>
              <a:rPr lang="en-US" sz="1400" dirty="0">
                <a:latin typeface="Courier New"/>
                <a:cs typeface="Courier New"/>
              </a:rPr>
              <a:t>IP routers. In recent years, these requirements are continuing</a:t>
            </a:r>
          </a:p>
          <a:p>
            <a:r>
              <a:rPr lang="en-US" sz="1400" dirty="0">
                <a:latin typeface="Courier New"/>
                <a:cs typeface="Courier New"/>
              </a:rPr>
              <a:t>to worsen, due to increased </a:t>
            </a:r>
            <a:r>
              <a:rPr lang="en-US" sz="1400" dirty="0" err="1">
                <a:latin typeface="Courier New"/>
                <a:cs typeface="Courier New"/>
              </a:rPr>
              <a:t>deaggregation</a:t>
            </a:r>
            <a:r>
              <a:rPr lang="en-US" sz="1400" dirty="0">
                <a:latin typeface="Courier New"/>
                <a:cs typeface="Courier New"/>
              </a:rPr>
              <a:t> (advertising </a:t>
            </a:r>
            <a:r>
              <a:rPr lang="en-US" sz="1400" dirty="0" smtClean="0">
                <a:latin typeface="Courier New"/>
                <a:cs typeface="Courier New"/>
              </a:rPr>
              <a:t>more specific</a:t>
            </a:r>
            <a:endParaRPr lang="en-US" sz="1400" dirty="0">
              <a:latin typeface="Courier New"/>
              <a:cs typeface="Courier New"/>
            </a:endParaRPr>
          </a:p>
          <a:p>
            <a:r>
              <a:rPr lang="en-US" sz="1400" dirty="0">
                <a:latin typeface="Courier New"/>
                <a:cs typeface="Courier New"/>
              </a:rPr>
              <a:t>routes) arising from load balancing and </a:t>
            </a:r>
            <a:r>
              <a:rPr lang="en-US" sz="1400" dirty="0" smtClean="0">
                <a:latin typeface="Courier New"/>
                <a:cs typeface="Courier New"/>
              </a:rPr>
              <a:t>security concerns..”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865" y="1099899"/>
            <a:ext cx="514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“Conventional “wisdom” about routing: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613737" y="3705610"/>
            <a:ext cx="458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Quoted from a 2012 research paper on routing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423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9" b="-1044"/>
          <a:stretch/>
        </p:blipFill>
        <p:spPr>
          <a:xfrm>
            <a:off x="457200" y="1204358"/>
            <a:ext cx="8229600" cy="533202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BGP Prefix Count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2857" y="1016000"/>
            <a:ext cx="773804" cy="51856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9896" y="5908090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2,000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8184" y="3722485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12,000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7285" y="6026435"/>
            <a:ext cx="7719178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8184" y="1666170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20,000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36812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64789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92766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320742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5178" y="5800698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,000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661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9" b="-1044"/>
          <a:stretch/>
        </p:blipFill>
        <p:spPr>
          <a:xfrm>
            <a:off x="457200" y="1204358"/>
            <a:ext cx="8229600" cy="533202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BGP Prefix Count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2857" y="1016000"/>
            <a:ext cx="773804" cy="51856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9896" y="5908090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2,000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8184" y="3722485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12,000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7285" y="6026435"/>
            <a:ext cx="7719178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8184" y="1666170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20,000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36812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64789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92766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320742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5178" y="5800698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,000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32471" y="3537819"/>
            <a:ext cx="2127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World IPv6 Day</a:t>
            </a:r>
            <a:endParaRPr lang="en-US" dirty="0">
              <a:latin typeface="AhnbergHand"/>
              <a:cs typeface="AhnbergHand"/>
            </a:endParaRPr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>
          <a:xfrm flipH="1">
            <a:off x="2069100" y="3907151"/>
            <a:ext cx="326918" cy="13810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192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" b="-1696"/>
          <a:stretch/>
        </p:blipFill>
        <p:spPr>
          <a:xfrm>
            <a:off x="457200" y="1198712"/>
            <a:ext cx="8229600" cy="537180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Routed Address Span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42284" y="6059282"/>
            <a:ext cx="7719178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89930" y="6026185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61580" y="6026185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18280" y="6026185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13775" y="1092643"/>
            <a:ext cx="903840" cy="51856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146629" y="6026185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26903" y="574799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1331" y="4231569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0,000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01331" y="2715140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0,000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01331" y="1198711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90,000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3230" y="6026185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499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 b="667"/>
          <a:stretch/>
        </p:blipFill>
        <p:spPr>
          <a:xfrm>
            <a:off x="511940" y="1160563"/>
            <a:ext cx="8229600" cy="520955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036"/>
            <a:ext cx="8229600" cy="1143000"/>
          </a:xfrm>
        </p:spPr>
        <p:txBody>
          <a:bodyPr/>
          <a:lstStyle/>
          <a:p>
            <a:r>
              <a:rPr lang="en-US" dirty="0" smtClean="0"/>
              <a:t>IPv6 Routed AS Count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0052" y="5935529"/>
            <a:ext cx="7719178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20814" y="5935529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8710" y="5935529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49762" y="5935529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07658" y="5935529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67703" y="737815"/>
            <a:ext cx="919203" cy="51856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4698" y="5710379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2,000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4698" y="3395568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,000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4698" y="2238163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,000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7704" y="1080758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10,000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4698" y="4552973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,000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236608" y="5914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32471" y="3537819"/>
            <a:ext cx="2127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World IPv6 Day</a:t>
            </a:r>
            <a:endParaRPr lang="en-US" dirty="0">
              <a:latin typeface="AhnbergHand"/>
              <a:cs typeface="AhnbergHand"/>
            </a:endParaRPr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 flipH="1">
            <a:off x="2069100" y="3907151"/>
            <a:ext cx="326918" cy="6458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671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2011 BGP Vital Statistics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457200" y="1600200"/>
            <a:ext cx="8229600" cy="400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Calibri" charset="0"/>
              </a:rPr>
              <a:t>						  </a:t>
            </a:r>
            <a:r>
              <a:rPr lang="en-US" sz="2400" dirty="0" smtClean="0">
                <a:latin typeface="Calibri" charset="0"/>
              </a:rPr>
              <a:t>Jan-13		Jan-14</a:t>
            </a:r>
            <a:r>
              <a:rPr lang="en-US" sz="2400" dirty="0">
                <a:latin typeface="Calibri" charset="0"/>
              </a:rPr>
              <a:t>	</a:t>
            </a:r>
            <a:r>
              <a:rPr lang="en-US" sz="2400" dirty="0" smtClean="0">
                <a:latin typeface="Calibri" charset="0"/>
              </a:rPr>
              <a:t>	</a:t>
            </a:r>
            <a:r>
              <a:rPr lang="en-US" sz="1600" dirty="0" smtClean="0">
                <a:latin typeface="Calibri" charset="0"/>
              </a:rPr>
              <a:t>p.a</a:t>
            </a:r>
            <a:r>
              <a:rPr lang="en-US" sz="1600" dirty="0">
                <a:latin typeface="Calibri" charset="0"/>
              </a:rPr>
              <a:t>. rate</a:t>
            </a:r>
            <a:endParaRPr lang="en-US" sz="2400" dirty="0">
              <a:latin typeface="Calibri" charset="0"/>
            </a:endParaRPr>
          </a:p>
          <a:p>
            <a:pPr marL="0" indent="0">
              <a:buNone/>
            </a:pPr>
            <a:endParaRPr lang="en-US" sz="2400" dirty="0">
              <a:latin typeface="Calibri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824933"/>
                </a:solidFill>
                <a:latin typeface="Calibri" charset="0"/>
              </a:rPr>
              <a:t>Prefix Count</a:t>
            </a:r>
            <a:r>
              <a:rPr lang="en-US" sz="2400" dirty="0">
                <a:latin typeface="Calibri" charset="0"/>
              </a:rPr>
              <a:t>			</a:t>
            </a:r>
            <a:r>
              <a:rPr lang="en-US" sz="2400" dirty="0" smtClean="0">
                <a:latin typeface="Calibri" charset="0"/>
              </a:rPr>
              <a:t>   11,500</a:t>
            </a:r>
            <a:r>
              <a:rPr lang="en-US" sz="2400" dirty="0">
                <a:latin typeface="Calibri" charset="0"/>
              </a:rPr>
              <a:t>	 </a:t>
            </a:r>
            <a:r>
              <a:rPr lang="en-US" sz="2400" dirty="0" smtClean="0">
                <a:latin typeface="Calibri" charset="0"/>
              </a:rPr>
              <a:t>   16,100		</a:t>
            </a:r>
            <a:r>
              <a:rPr lang="en-US" sz="2400" dirty="0" smtClean="0">
                <a:solidFill>
                  <a:srgbClr val="824933"/>
                </a:solidFill>
                <a:latin typeface="Calibri" charset="0"/>
              </a:rPr>
              <a:t>+  40</a:t>
            </a:r>
            <a:r>
              <a:rPr lang="en-US" sz="2400" b="1" dirty="0" smtClean="0">
                <a:solidFill>
                  <a:srgbClr val="824933"/>
                </a:solidFill>
                <a:latin typeface="Calibri" charset="0"/>
              </a:rPr>
              <a:t>%</a:t>
            </a:r>
            <a:endParaRPr lang="en-US" sz="2400" b="1" dirty="0">
              <a:solidFill>
                <a:srgbClr val="824933"/>
              </a:solidFill>
              <a:latin typeface="Calibri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charset="0"/>
              </a:rPr>
              <a:t>    Roots				 </a:t>
            </a:r>
            <a:r>
              <a:rPr lang="en-US" sz="2400" dirty="0" smtClean="0">
                <a:latin typeface="Calibri" charset="0"/>
              </a:rPr>
              <a:t>    8,451</a:t>
            </a:r>
            <a:r>
              <a:rPr lang="en-US" sz="2400" dirty="0">
                <a:latin typeface="Calibri" charset="0"/>
              </a:rPr>
              <a:t>	 </a:t>
            </a:r>
            <a:r>
              <a:rPr lang="en-US" sz="2400" dirty="0" smtClean="0">
                <a:latin typeface="Calibri" charset="0"/>
              </a:rPr>
              <a:t>   11,301		+  34%</a:t>
            </a:r>
            <a:endParaRPr lang="en-US" sz="2400" dirty="0">
              <a:latin typeface="Calibri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charset="0"/>
              </a:rPr>
              <a:t>    More Specifics	 </a:t>
            </a:r>
            <a:r>
              <a:rPr lang="en-US" sz="2400" dirty="0" smtClean="0">
                <a:latin typeface="Calibri" charset="0"/>
              </a:rPr>
              <a:t>         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dirty="0" smtClean="0">
                <a:latin typeface="Calibri" charset="0"/>
              </a:rPr>
              <a:t> 3,049</a:t>
            </a:r>
            <a:r>
              <a:rPr lang="en-US" sz="2400" dirty="0">
                <a:latin typeface="Calibri" charset="0"/>
              </a:rPr>
              <a:t>	</a:t>
            </a:r>
            <a:r>
              <a:rPr lang="en-US" sz="2400" dirty="0" smtClean="0">
                <a:latin typeface="Calibri" charset="0"/>
              </a:rPr>
              <a:t>      4,799		+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dirty="0" smtClean="0">
                <a:latin typeface="Calibri" charset="0"/>
              </a:rPr>
              <a:t> 57%</a:t>
            </a:r>
            <a:endParaRPr lang="en-US" sz="2400" dirty="0">
              <a:latin typeface="Calibri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824933"/>
                </a:solidFill>
                <a:latin typeface="Calibri" charset="0"/>
              </a:rPr>
              <a:t>Address </a:t>
            </a:r>
            <a:r>
              <a:rPr lang="en-US" sz="2400" b="1" dirty="0" smtClean="0">
                <a:solidFill>
                  <a:srgbClr val="824933"/>
                </a:solidFill>
                <a:latin typeface="Calibri" charset="0"/>
              </a:rPr>
              <a:t>Span (/32s)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dirty="0" smtClean="0">
                <a:latin typeface="Calibri" charset="0"/>
              </a:rPr>
              <a:t>    65,127</a:t>
            </a:r>
            <a:r>
              <a:rPr lang="en-US" sz="2400" dirty="0">
                <a:latin typeface="Calibri" charset="0"/>
              </a:rPr>
              <a:t>	</a:t>
            </a:r>
            <a:r>
              <a:rPr lang="en-US" sz="2400" dirty="0" smtClean="0">
                <a:latin typeface="Calibri" charset="0"/>
              </a:rPr>
              <a:t>    72,245</a:t>
            </a:r>
            <a:r>
              <a:rPr lang="en-US" sz="2400" dirty="0">
                <a:latin typeface="Calibri" charset="0"/>
              </a:rPr>
              <a:t>	</a:t>
            </a:r>
            <a:r>
              <a:rPr lang="en-US" sz="2400" dirty="0" smtClean="0">
                <a:latin typeface="Calibri" charset="0"/>
              </a:rPr>
              <a:t>       </a:t>
            </a:r>
            <a:r>
              <a:rPr lang="en-US" sz="2400" dirty="0" smtClean="0">
                <a:solidFill>
                  <a:srgbClr val="824933"/>
                </a:solidFill>
                <a:latin typeface="Calibri" charset="0"/>
              </a:rPr>
              <a:t>+</a:t>
            </a:r>
            <a:r>
              <a:rPr lang="en-US" sz="2400" b="1" dirty="0" smtClean="0">
                <a:solidFill>
                  <a:srgbClr val="824933"/>
                </a:solidFill>
                <a:latin typeface="Calibri" charset="0"/>
              </a:rPr>
              <a:t>  11%</a:t>
            </a:r>
            <a:endParaRPr lang="en-US" sz="2400" b="1" dirty="0">
              <a:solidFill>
                <a:srgbClr val="824933"/>
              </a:solidFill>
              <a:latin typeface="Calibri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824933"/>
                </a:solidFill>
                <a:latin typeface="Calibri" charset="0"/>
              </a:rPr>
              <a:t>AS Count</a:t>
            </a:r>
            <a:r>
              <a:rPr lang="en-US" sz="2400" dirty="0">
                <a:latin typeface="Calibri" charset="0"/>
              </a:rPr>
              <a:t>				 </a:t>
            </a:r>
            <a:r>
              <a:rPr lang="en-US" sz="2400" dirty="0" smtClean="0">
                <a:latin typeface="Calibri" charset="0"/>
              </a:rPr>
              <a:t>  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dirty="0" smtClean="0">
                <a:latin typeface="Calibri" charset="0"/>
              </a:rPr>
              <a:t>6,560</a:t>
            </a:r>
            <a:r>
              <a:rPr lang="en-US" sz="2400" dirty="0">
                <a:latin typeface="Calibri" charset="0"/>
              </a:rPr>
              <a:t>		</a:t>
            </a:r>
            <a:r>
              <a:rPr lang="en-US" sz="2400" dirty="0" smtClean="0">
                <a:latin typeface="Calibri" charset="0"/>
              </a:rPr>
              <a:t> 7,845		</a:t>
            </a:r>
            <a:r>
              <a:rPr lang="en-US" sz="2400" dirty="0" smtClean="0">
                <a:solidFill>
                  <a:srgbClr val="824933"/>
                </a:solidFill>
                <a:latin typeface="Calibri" charset="0"/>
              </a:rPr>
              <a:t>+  </a:t>
            </a:r>
            <a:r>
              <a:rPr lang="en-US" sz="2400" b="1" dirty="0" smtClean="0">
                <a:solidFill>
                  <a:srgbClr val="824933"/>
                </a:solidFill>
                <a:latin typeface="Calibri" charset="0"/>
              </a:rPr>
              <a:t>20%</a:t>
            </a:r>
            <a:endParaRPr lang="en-US" sz="2400" b="1" dirty="0">
              <a:solidFill>
                <a:srgbClr val="824933"/>
              </a:solidFill>
              <a:latin typeface="Calibri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charset="0"/>
              </a:rPr>
              <a:t>  Transit				   </a:t>
            </a:r>
            <a:r>
              <a:rPr lang="en-US" sz="2400" dirty="0" smtClean="0">
                <a:latin typeface="Calibri" charset="0"/>
              </a:rPr>
              <a:t>  1,260</a:t>
            </a:r>
            <a:r>
              <a:rPr lang="en-US" sz="2400" dirty="0">
                <a:latin typeface="Calibri" charset="0"/>
              </a:rPr>
              <a:t>		</a:t>
            </a:r>
            <a:r>
              <a:rPr lang="en-US" sz="2400" dirty="0" smtClean="0">
                <a:latin typeface="Calibri" charset="0"/>
              </a:rPr>
              <a:t> 1,515          +  20%</a:t>
            </a:r>
            <a:endParaRPr lang="en-US" sz="2400" dirty="0">
              <a:latin typeface="Calibri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charset="0"/>
              </a:rPr>
              <a:t>  Stub					 </a:t>
            </a:r>
            <a:r>
              <a:rPr lang="en-US" sz="2400" dirty="0" smtClean="0">
                <a:latin typeface="Calibri" charset="0"/>
              </a:rPr>
              <a:t>  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dirty="0" smtClean="0">
                <a:latin typeface="Calibri" charset="0"/>
              </a:rPr>
              <a:t> 5,300</a:t>
            </a:r>
            <a:r>
              <a:rPr lang="en-US" sz="2400" dirty="0">
                <a:latin typeface="Calibri" charset="0"/>
              </a:rPr>
              <a:t>		</a:t>
            </a:r>
            <a:r>
              <a:rPr lang="en-US" sz="2400" dirty="0" smtClean="0">
                <a:latin typeface="Calibri" charset="0"/>
              </a:rPr>
              <a:t> 6,330          + 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dirty="0" smtClean="0">
                <a:latin typeface="Calibri" charset="0"/>
              </a:rPr>
              <a:t>19%</a:t>
            </a:r>
            <a:endParaRPr lang="en-US" sz="24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360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in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Overall IPv6 Internet growth in terms of BGP </a:t>
            </a:r>
            <a:r>
              <a:rPr lang="en-US" dirty="0"/>
              <a:t>i</a:t>
            </a:r>
            <a:r>
              <a:rPr lang="en-US" dirty="0" smtClean="0"/>
              <a:t>s </a:t>
            </a:r>
            <a:r>
              <a:rPr lang="en-US" dirty="0"/>
              <a:t>2</a:t>
            </a:r>
            <a:r>
              <a:rPr lang="en-US" dirty="0" smtClean="0"/>
              <a:t>0% - </a:t>
            </a:r>
            <a:r>
              <a:rPr lang="en-US" dirty="0"/>
              <a:t>4</a:t>
            </a:r>
            <a:r>
              <a:rPr lang="en-US" dirty="0" smtClean="0"/>
              <a:t>0 % p.a.</a:t>
            </a:r>
          </a:p>
          <a:p>
            <a:pPr lvl="1"/>
            <a:r>
              <a:rPr lang="en-US" dirty="0" smtClean="0"/>
              <a:t>2011 growth rate was ~ 90%.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(Looking at the AS count, if these relative growth rates persist then the IPv6 network would span the same network domain as IPv4 in16 years time  -- 2030!)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8513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BGP Size Projections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Generate </a:t>
            </a:r>
            <a:r>
              <a:rPr lang="en-US" dirty="0"/>
              <a:t>a</a:t>
            </a:r>
            <a:r>
              <a:rPr lang="en-US" dirty="0" smtClean="0"/>
              <a:t> projection of the IPv4 routing table using a quadratic (O(2) polynomial) over the historic data</a:t>
            </a:r>
          </a:p>
          <a:p>
            <a:pPr lvl="1"/>
            <a:r>
              <a:rPr lang="en-US" dirty="0" smtClean="0"/>
              <a:t>For IPv4 this is a time of </a:t>
            </a:r>
            <a:r>
              <a:rPr lang="en-US" b="1" dirty="0" smtClean="0"/>
              <a:t>extreme uncertainty</a:t>
            </a:r>
          </a:p>
          <a:p>
            <a:pPr lvl="2"/>
            <a:r>
              <a:rPr lang="en-US" dirty="0" smtClean="0"/>
              <a:t>Registry IPv4 address run out</a:t>
            </a:r>
          </a:p>
          <a:p>
            <a:pPr lvl="2"/>
            <a:r>
              <a:rPr lang="en-US" dirty="0" smtClean="0"/>
              <a:t>Uncertainty over the impacts of any after-market in IPv4 on the routing table</a:t>
            </a:r>
          </a:p>
          <a:p>
            <a:pPr marL="457200" lvl="1" indent="0">
              <a:buNone/>
            </a:pPr>
            <a:r>
              <a:rPr lang="en-US" dirty="0" smtClean="0"/>
              <a:t>	which makes this projection even more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speculative than normal!</a:t>
            </a:r>
          </a:p>
        </p:txBody>
      </p:sp>
    </p:spTree>
    <p:extLst>
      <p:ext uri="{BB962C8B-B14F-4D97-AF65-F5344CB8AC3E}">
        <p14:creationId xmlns:p14="http://schemas.microsoft.com/office/powerpoint/2010/main" val="3421090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9" b="-1421"/>
          <a:stretch/>
        </p:blipFill>
        <p:spPr>
          <a:xfrm>
            <a:off x="552447" y="1206500"/>
            <a:ext cx="8229600" cy="534962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Table Size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1110" y="907144"/>
            <a:ext cx="1086303" cy="558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8291" y="6044895"/>
            <a:ext cx="7888509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578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638294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5753" y="578620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33187" y="1866739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00,000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209952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852465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66636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3187" y="4472973"/>
            <a:ext cx="94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00,000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33187" y="3148221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400,000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40672" y="1926973"/>
            <a:ext cx="6375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Linear: Y </a:t>
            </a:r>
            <a:r>
              <a:rPr lang="en-US" dirty="0"/>
              <a:t>= -</a:t>
            </a:r>
            <a:r>
              <a:rPr lang="en-US" dirty="0" smtClean="0"/>
              <a:t>1692020 </a:t>
            </a:r>
            <a:r>
              <a:rPr lang="en-US" dirty="0"/>
              <a:t>+ </a:t>
            </a:r>
            <a:r>
              <a:rPr lang="en-US" dirty="0" smtClean="0"/>
              <a:t>(</a:t>
            </a:r>
            <a:r>
              <a:rPr lang="en-US" dirty="0"/>
              <a:t>t</a:t>
            </a:r>
            <a:r>
              <a:rPr lang="en-US" dirty="0" smtClean="0"/>
              <a:t> </a:t>
            </a:r>
            <a:r>
              <a:rPr lang="en-US" dirty="0"/>
              <a:t>* </a:t>
            </a:r>
            <a:r>
              <a:rPr lang="en-US" dirty="0" smtClean="0"/>
              <a:t>1572.086)</a:t>
            </a:r>
            <a:endParaRPr lang="en-US" dirty="0"/>
          </a:p>
          <a:p>
            <a:r>
              <a:rPr lang="en-US" dirty="0" smtClean="0"/>
              <a:t>Quadratic: Y  </a:t>
            </a:r>
            <a:r>
              <a:rPr lang="en-US" dirty="0"/>
              <a:t>= -</a:t>
            </a:r>
            <a:r>
              <a:rPr lang="en-US" dirty="0" smtClean="0"/>
              <a:t>2531405 </a:t>
            </a:r>
            <a:r>
              <a:rPr lang="en-US" dirty="0"/>
              <a:t>+ (</a:t>
            </a:r>
            <a:r>
              <a:rPr lang="en-US" dirty="0" smtClean="0"/>
              <a:t>2.824.189 </a:t>
            </a:r>
            <a:r>
              <a:rPr lang="en-US" dirty="0"/>
              <a:t>* t</a:t>
            </a:r>
            <a:r>
              <a:rPr lang="en-US" dirty="0" smtClean="0"/>
              <a:t>) </a:t>
            </a:r>
            <a:r>
              <a:rPr lang="en-US" dirty="0"/>
              <a:t>+ (-</a:t>
            </a:r>
            <a:r>
              <a:rPr lang="en-US" dirty="0" smtClean="0"/>
              <a:t>4.667387* 10</a:t>
            </a:r>
            <a:r>
              <a:rPr lang="en-US" baseline="30000" dirty="0" smtClean="0"/>
              <a:t>-</a:t>
            </a:r>
            <a:r>
              <a:rPr lang="en-US" baseline="30000" dirty="0"/>
              <a:t>13</a:t>
            </a:r>
            <a:r>
              <a:rPr lang="en-US" dirty="0"/>
              <a:t> * t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Exponential: Y = </a:t>
            </a:r>
            <a:r>
              <a:rPr lang="en-US" dirty="0"/>
              <a:t>10**(</a:t>
            </a:r>
            <a:r>
              <a:rPr lang="en-US" dirty="0" smtClean="0"/>
              <a:t>3.403664 </a:t>
            </a:r>
            <a:r>
              <a:rPr lang="en-US" dirty="0"/>
              <a:t>+ (year * 1.650395e-09))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24123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280805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365879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-257"/>
          <a:stretch/>
        </p:blipFill>
        <p:spPr>
          <a:xfrm>
            <a:off x="610472" y="1226256"/>
            <a:ext cx="8229600" cy="526888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Daily Growth Rates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36370" y="907144"/>
            <a:ext cx="1086303" cy="558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8291" y="6044895"/>
            <a:ext cx="7888509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578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3402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8783" y="5779677"/>
            <a:ext cx="60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-800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33441" y="3734087"/>
            <a:ext cx="301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99453" y="1687926"/>
            <a:ext cx="5356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61490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85314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72259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8783" y="4781375"/>
            <a:ext cx="60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-400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99453" y="2719934"/>
            <a:ext cx="5356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400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933441" y="3262716"/>
            <a:ext cx="3300580" cy="4713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51989" y="3476503"/>
            <a:ext cx="3300580" cy="4713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425285" y="3734087"/>
            <a:ext cx="2256530" cy="979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577685" y="3482840"/>
            <a:ext cx="2256530" cy="979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254858" y="3262716"/>
            <a:ext cx="3163862" cy="2137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254858" y="3734087"/>
            <a:ext cx="3163862" cy="2137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665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" b="-256"/>
          <a:stretch/>
        </p:blipFill>
        <p:spPr>
          <a:xfrm>
            <a:off x="531281" y="1248834"/>
            <a:ext cx="8229600" cy="524630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Table Size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1110" y="907144"/>
            <a:ext cx="1086303" cy="558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8291" y="6044895"/>
            <a:ext cx="7888509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578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95692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5753" y="578620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33187" y="2122442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00,000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962418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862329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28966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3187" y="4870262"/>
            <a:ext cx="94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00,000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33187" y="3954322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400,000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929055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762238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3187" y="3038382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00,000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58597" y="1206502"/>
            <a:ext cx="11188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1,000,000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795603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443818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6465" y="1968500"/>
            <a:ext cx="7510940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just"/>
            <a:r>
              <a:rPr lang="en-US" sz="1400" dirty="0" smtClean="0">
                <a:latin typeface="Courier New"/>
                <a:cs typeface="Courier New"/>
              </a:rPr>
              <a:t>“The </a:t>
            </a:r>
            <a:r>
              <a:rPr lang="en-US" sz="1400" dirty="0">
                <a:latin typeface="Courier New"/>
                <a:cs typeface="Courier New"/>
              </a:rPr>
              <a:t>rapid and sustained growth of the Internet over the past</a:t>
            </a:r>
          </a:p>
          <a:p>
            <a:r>
              <a:rPr lang="en-US" sz="1400" dirty="0">
                <a:latin typeface="Courier New"/>
                <a:cs typeface="Courier New"/>
              </a:rPr>
              <a:t>several decades has resulted in large state requirements for</a:t>
            </a:r>
          </a:p>
          <a:p>
            <a:r>
              <a:rPr lang="en-US" sz="1400" dirty="0">
                <a:latin typeface="Courier New"/>
                <a:cs typeface="Courier New"/>
              </a:rPr>
              <a:t>IP routers. In recent years, these requirements are continuing</a:t>
            </a:r>
          </a:p>
          <a:p>
            <a:r>
              <a:rPr lang="en-US" sz="1400" dirty="0">
                <a:latin typeface="Courier New"/>
                <a:cs typeface="Courier New"/>
              </a:rPr>
              <a:t>to worsen, due to increased </a:t>
            </a:r>
            <a:r>
              <a:rPr lang="en-US" sz="1400" dirty="0" err="1">
                <a:latin typeface="Courier New"/>
                <a:cs typeface="Courier New"/>
              </a:rPr>
              <a:t>deaggregation</a:t>
            </a:r>
            <a:r>
              <a:rPr lang="en-US" sz="1400" dirty="0">
                <a:latin typeface="Courier New"/>
                <a:cs typeface="Courier New"/>
              </a:rPr>
              <a:t> (advertising </a:t>
            </a:r>
            <a:r>
              <a:rPr lang="en-US" sz="1400" dirty="0" smtClean="0">
                <a:latin typeface="Courier New"/>
                <a:cs typeface="Courier New"/>
              </a:rPr>
              <a:t>more specific</a:t>
            </a:r>
            <a:endParaRPr lang="en-US" sz="1400" dirty="0">
              <a:latin typeface="Courier New"/>
              <a:cs typeface="Courier New"/>
            </a:endParaRPr>
          </a:p>
          <a:p>
            <a:r>
              <a:rPr lang="en-US" sz="1400" dirty="0">
                <a:latin typeface="Courier New"/>
                <a:cs typeface="Courier New"/>
              </a:rPr>
              <a:t>routes) arising from load balancing and </a:t>
            </a:r>
            <a:r>
              <a:rPr lang="en-US" sz="1400" dirty="0" smtClean="0">
                <a:latin typeface="Courier New"/>
                <a:cs typeface="Courier New"/>
              </a:rPr>
              <a:t>security concerns..”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865" y="1099899"/>
            <a:ext cx="514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“Conventional “wisdom” about routing: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613737" y="3705610"/>
            <a:ext cx="4459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dirty="0" smtClean="0"/>
              <a:t>uote from a 2012 research paper on routing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333500" y="2247900"/>
            <a:ext cx="274320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55900" y="2882900"/>
            <a:ext cx="2527300" cy="0"/>
          </a:xfrm>
          <a:prstGeom prst="line">
            <a:avLst/>
          </a:pr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21358478">
            <a:off x="792789" y="3973711"/>
            <a:ext cx="6431758" cy="1200329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Is this really true, or do we accept it as true without actually looking at the real </a:t>
            </a:r>
            <a:r>
              <a:rPr lang="en-US" dirty="0" err="1" smtClean="0">
                <a:latin typeface="AhnbergHand"/>
                <a:cs typeface="AhnbergHand"/>
              </a:rPr>
              <a:t>behaviours</a:t>
            </a:r>
            <a:r>
              <a:rPr lang="en-US" dirty="0" smtClean="0">
                <a:latin typeface="AhnbergHand"/>
                <a:cs typeface="AhnbergHand"/>
              </a:rPr>
              <a:t> of the Internet’s routing system???</a:t>
            </a:r>
          </a:p>
          <a:p>
            <a:endParaRPr lang="en-US" dirty="0">
              <a:latin typeface="AhnbergHand"/>
              <a:cs typeface="AhnbergHand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917700" y="2425700"/>
            <a:ext cx="190500" cy="1279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108200" y="2882900"/>
            <a:ext cx="1117600" cy="8227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501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BGP Table Size 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Jan 2013					441,172 entries</a:t>
            </a:r>
          </a:p>
          <a:p>
            <a:pPr marL="0" indent="0">
              <a:buNone/>
            </a:pPr>
            <a:r>
              <a:rPr lang="en-US" dirty="0"/>
              <a:t>	 </a:t>
            </a:r>
            <a:r>
              <a:rPr lang="en-US" dirty="0" smtClean="0"/>
              <a:t> 2014				488,011 entries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2015				540,000 entries		559,000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2016				590,000 entries		630,000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2017				640,000 entries		710,000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2018				690,000 entries		801,000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2019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		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740,000 entries		902,000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000000"/>
                </a:solidFill>
              </a:rPr>
              <a:t>* </a:t>
            </a:r>
            <a:r>
              <a:rPr lang="en-US" sz="2200" i="1" dirty="0" smtClean="0">
                <a:solidFill>
                  <a:srgbClr val="000000"/>
                </a:solidFill>
              </a:rPr>
              <a:t>These numbers are dubious due to uncertainties introduced by IPv4 address exhaustion pressures. </a:t>
            </a:r>
            <a:endParaRPr lang="en-US" sz="2200" i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1166" y="1230868"/>
            <a:ext cx="1422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Model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36514" y="1230868"/>
            <a:ext cx="1950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Exponential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014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2" b="-1421"/>
          <a:stretch/>
        </p:blipFill>
        <p:spPr>
          <a:xfrm>
            <a:off x="621420" y="1195222"/>
            <a:ext cx="8229600" cy="536090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Table Size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1110" y="907144"/>
            <a:ext cx="1086303" cy="558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8291" y="6044895"/>
            <a:ext cx="7888509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578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927589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9761" y="576453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4189" y="3479437"/>
            <a:ext cx="8272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0,000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54189" y="2336886"/>
            <a:ext cx="8272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0,000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461685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393493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59397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4189" y="4621988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0,000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325300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5213" y="1194335"/>
            <a:ext cx="8272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40,000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341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-257"/>
          <a:stretch/>
        </p:blipFill>
        <p:spPr>
          <a:xfrm>
            <a:off x="741848" y="1226256"/>
            <a:ext cx="8229600" cy="526888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Daily Growth Rates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36370" y="907144"/>
            <a:ext cx="1086303" cy="558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8291" y="6044895"/>
            <a:ext cx="7888509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578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310657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9141" y="5341717"/>
            <a:ext cx="489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-40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56805" y="3503872"/>
            <a:ext cx="301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39811" y="1666028"/>
            <a:ext cx="4186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653219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968095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2553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9141" y="4422794"/>
            <a:ext cx="489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39811" y="2584950"/>
            <a:ext cx="4186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</a:t>
            </a:r>
            <a:endParaRPr lang="en-US" dirty="0"/>
          </a:p>
        </p:txBody>
      </p:sp>
      <p:cxnSp>
        <p:nvCxnSpPr>
          <p:cNvPr id="27" name="Straight Connector 26"/>
          <p:cNvCxnSpPr>
            <a:stCxn id="19" idx="1"/>
          </p:cNvCxnSpPr>
          <p:nvPr/>
        </p:nvCxnSpPr>
        <p:spPr>
          <a:xfrm>
            <a:off x="856805" y="3688538"/>
            <a:ext cx="6401467" cy="455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56805" y="3262716"/>
            <a:ext cx="6401467" cy="3180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963300" y="2584950"/>
            <a:ext cx="3455420" cy="4478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057801" y="3131333"/>
            <a:ext cx="3525133" cy="3725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378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1" b="-919"/>
          <a:stretch/>
        </p:blipFill>
        <p:spPr>
          <a:xfrm>
            <a:off x="238240" y="1203798"/>
            <a:ext cx="8229600" cy="532603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Table Projection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6569" y="1088571"/>
            <a:ext cx="842528" cy="558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10386" y="6033946"/>
            <a:ext cx="8074342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4298" y="6033946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1865" y="4464801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0,000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871" y="1827891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120,000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25945" y="6033946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07592" y="6033946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70888" y="6033946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89239" y="6029111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1865" y="3146346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0,000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67437" y="578325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819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BGP Table Size 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Jan 2013					  11,600 entries</a:t>
            </a:r>
          </a:p>
          <a:p>
            <a:pPr marL="0" indent="0">
              <a:buNone/>
            </a:pPr>
            <a:r>
              <a:rPr lang="en-US" dirty="0"/>
              <a:t>	 </a:t>
            </a:r>
            <a:r>
              <a:rPr lang="en-US" dirty="0" smtClean="0"/>
              <a:t> 2014				  16,200 entries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2015				  25,400 entries		19,000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2016			  	  38,000 entries		23,000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2017				  57,000 entries		27,000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2018				  85,000 entries		30,000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2019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		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127,000 entries		35,000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000000"/>
                </a:solidFill>
              </a:rPr>
              <a:t>* </a:t>
            </a:r>
            <a:r>
              <a:rPr lang="en-US" sz="2200" i="1" dirty="0" smtClean="0">
                <a:solidFill>
                  <a:srgbClr val="000000"/>
                </a:solidFill>
              </a:rPr>
              <a:t>These numbers are dubious due to uncertainties introduced by IPv4 address exhaustion pressures. </a:t>
            </a:r>
            <a:endParaRPr lang="en-US" sz="2200" i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1166" y="1230868"/>
            <a:ext cx="1950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Exponential Model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36514" y="1230868"/>
            <a:ext cx="1370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LinearModel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691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 and to the Right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Internet curves are “up and to the right”</a:t>
            </a:r>
            <a:endParaRPr lang="en-US" dirty="0"/>
          </a:p>
          <a:p>
            <a:r>
              <a:rPr lang="en-US" dirty="0" smtClean="0"/>
              <a:t>But what makes this curve painful?</a:t>
            </a:r>
          </a:p>
          <a:p>
            <a:pPr lvl="1"/>
            <a:r>
              <a:rPr lang="en-US" dirty="0" smtClean="0"/>
              <a:t>The pain threshold is approximated by Moore’s Law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782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Moore’s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As a rough rule of thumb, if the rate of growth of the table grows at a rate equal to, or less than Moore’s Law, then the unit cost of storing the forwarding table should remain constant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ike all rough rules of thumb, there are many potential exceptions, and costs have many inputs as well as the raw cost of the the number of gates in a chip</a:t>
            </a:r>
          </a:p>
          <a:p>
            <a:pPr lvl="1"/>
            <a:r>
              <a:rPr lang="en-US" dirty="0" smtClean="0"/>
              <a:t>Despite this, Moore’s Law still a useful benchmark of a threshold of concern about routing growth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1302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4609" t="-19241" r="-16782" b="-3798"/>
          <a:stretch/>
        </p:blipFill>
        <p:spPr>
          <a:xfrm>
            <a:off x="457200" y="0"/>
            <a:ext cx="8229600" cy="7212032"/>
          </a:xfrm>
        </p:spPr>
      </p:pic>
      <p:sp>
        <p:nvSpPr>
          <p:cNvPr id="6" name="Left Arrow 5"/>
          <p:cNvSpPr/>
          <p:nvPr/>
        </p:nvSpPr>
        <p:spPr>
          <a:xfrm rot="2843987">
            <a:off x="3941537" y="2657064"/>
            <a:ext cx="919691" cy="540173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13484172">
            <a:off x="5349365" y="4064978"/>
            <a:ext cx="919691" cy="540173"/>
          </a:xfrm>
          <a:prstGeom prst="lef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909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5" b="-113"/>
          <a:stretch/>
        </p:blipFill>
        <p:spPr>
          <a:xfrm>
            <a:off x="457200" y="1149615"/>
            <a:ext cx="8229600" cy="5337967"/>
          </a:xfrm>
        </p:spPr>
      </p:pic>
      <p:sp>
        <p:nvSpPr>
          <p:cNvPr id="5" name="TextBox 4"/>
          <p:cNvSpPr txBox="1"/>
          <p:nvPr/>
        </p:nvSpPr>
        <p:spPr>
          <a:xfrm>
            <a:off x="4853948" y="2292084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Moore’s Law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2010" y="5320537"/>
            <a:ext cx="3648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BGP Table Size Predictions</a:t>
            </a:r>
            <a:endParaRPr lang="en-US" dirty="0">
              <a:latin typeface="AhnbergHand"/>
              <a:cs typeface="AhnbergHand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532089" y="2661416"/>
            <a:ext cx="1284512" cy="7326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342937" y="4445177"/>
            <a:ext cx="473664" cy="8753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7980" y="295033"/>
            <a:ext cx="5587763" cy="57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IPv4 BGP Table size and Moore’s Law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7807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-1462"/>
          <a:stretch/>
        </p:blipFill>
        <p:spPr>
          <a:xfrm>
            <a:off x="457200" y="1226256"/>
            <a:ext cx="8229600" cy="533202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IPv6 Projections and Moore’s Law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138596" y="2292084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Moore’s Law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22459" y="5091148"/>
            <a:ext cx="3648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BGP Table Size Predictions</a:t>
            </a:r>
            <a:endParaRPr lang="en-US" dirty="0">
              <a:latin typeface="AhnbergHand"/>
              <a:cs typeface="AhnbergHand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532089" y="2661416"/>
            <a:ext cx="1467622" cy="5246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342937" y="5211587"/>
            <a:ext cx="878726" cy="108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342937" y="4379485"/>
            <a:ext cx="656774" cy="9410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342937" y="5363987"/>
            <a:ext cx="87872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990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 this presentation we’ll explore the space of inter-domain routing (the Border Gateway Protocol – BGP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e will look at the growth of the </a:t>
            </a:r>
            <a:r>
              <a:rPr lang="en-US" dirty="0" err="1" smtClean="0"/>
              <a:t>eBGP</a:t>
            </a:r>
            <a:r>
              <a:rPr lang="en-US" dirty="0" smtClean="0"/>
              <a:t> routing table over time and some projections for future growth</a:t>
            </a:r>
          </a:p>
          <a:p>
            <a:pPr lvl="1"/>
            <a:r>
              <a:rPr lang="en-US" dirty="0" smtClean="0"/>
              <a:t>Then we’ll look at the extent to which more specifics are dominating routing table growth ... or not</a:t>
            </a:r>
          </a:p>
        </p:txBody>
      </p:sp>
    </p:spTree>
    <p:extLst>
      <p:ext uri="{BB962C8B-B14F-4D97-AF65-F5344CB8AC3E}">
        <p14:creationId xmlns:p14="http://schemas.microsoft.com/office/powerpoint/2010/main" val="32621770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eBGP</a:t>
            </a:r>
            <a:r>
              <a:rPr lang="en-US" dirty="0" smtClean="0"/>
              <a:t> Table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Nothing in these figures suggests that there is cause for urgent alarm -- at present</a:t>
            </a:r>
          </a:p>
          <a:p>
            <a:r>
              <a:rPr lang="en-US" dirty="0" smtClean="0"/>
              <a:t>The overall </a:t>
            </a:r>
            <a:r>
              <a:rPr lang="en-US" dirty="0" err="1" smtClean="0"/>
              <a:t>eBGP</a:t>
            </a:r>
            <a:r>
              <a:rPr lang="en-US" dirty="0" smtClean="0"/>
              <a:t> growth rates for IPv4 are holding at a modest level, and the IPv6 table, although it is growing rapidly,  is still relatively small in size in absolute terms</a:t>
            </a:r>
          </a:p>
          <a:p>
            <a:r>
              <a:rPr lang="en-US" dirty="0" smtClean="0"/>
              <a:t>As long as we are prepared to live within the technical constraints of the current routing paradigm it will continue to be viable for some time yet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1296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BGP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about the level of updates in BGP?</a:t>
            </a:r>
          </a:p>
          <a:p>
            <a:r>
              <a:rPr lang="en-US" dirty="0" smtClean="0"/>
              <a:t>Let’s look at the update load from a single </a:t>
            </a:r>
            <a:r>
              <a:rPr lang="en-US" dirty="0" err="1" smtClean="0"/>
              <a:t>eBGP</a:t>
            </a:r>
            <a:r>
              <a:rPr lang="en-US" dirty="0" smtClean="0"/>
              <a:t> feed in a DFZ context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801962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-242"/>
          <a:stretch/>
        </p:blipFill>
        <p:spPr>
          <a:xfrm>
            <a:off x="457200" y="974435"/>
            <a:ext cx="8229600" cy="579186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Announcements and Withdrawals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9336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3" b="-1830"/>
          <a:stretch/>
        </p:blipFill>
        <p:spPr>
          <a:xfrm>
            <a:off x="457200" y="941590"/>
            <a:ext cx="8229600" cy="591641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Unstable Prefixes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69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" b="136"/>
          <a:stretch/>
        </p:blipFill>
        <p:spPr>
          <a:xfrm>
            <a:off x="457200" y="963487"/>
            <a:ext cx="8229600" cy="578091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454"/>
            <a:ext cx="8229600" cy="1143000"/>
          </a:xfrm>
        </p:spPr>
        <p:txBody>
          <a:bodyPr/>
          <a:lstStyle/>
          <a:p>
            <a:r>
              <a:rPr lang="en-US" dirty="0" smtClean="0"/>
              <a:t>Convergence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0677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462" b="-1514"/>
          <a:stretch/>
        </p:blipFill>
        <p:spPr>
          <a:xfrm>
            <a:off x="457200" y="1072974"/>
            <a:ext cx="8229600" cy="563858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Average AS Path Length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88996" y="6488668"/>
            <a:ext cx="235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Route Views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54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Updates in IPv4 BGP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Nothing in these figures is cause for any great level of concern …</a:t>
            </a:r>
          </a:p>
          <a:p>
            <a:pPr lvl="1"/>
            <a:r>
              <a:rPr lang="en-US" dirty="0" smtClean="0"/>
              <a:t>The number of unstable prefixes per day is growing at a slightly lower rate than the number of announced prefixes</a:t>
            </a:r>
          </a:p>
          <a:p>
            <a:pPr lvl="1"/>
            <a:r>
              <a:rPr lang="en-US" dirty="0" smtClean="0"/>
              <a:t>The number of updates per instability event has been constant, due to the damping effect of the MRAI interval, and the relatively constant AS Path length over this interval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What about IPv6?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1381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2" b="-1829"/>
          <a:stretch/>
        </p:blipFill>
        <p:spPr>
          <a:xfrm>
            <a:off x="457200" y="930642"/>
            <a:ext cx="8229600" cy="592735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Announcements and Withdrawals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1617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709"/>
            <a:ext cx="8229600" cy="1143000"/>
          </a:xfrm>
        </p:spPr>
        <p:txBody>
          <a:bodyPr/>
          <a:lstStyle/>
          <a:p>
            <a:r>
              <a:rPr lang="en-US" dirty="0" smtClean="0"/>
              <a:t>Unstable Prefixes</a:t>
            </a:r>
            <a:endParaRPr lang="en-US" dirty="0"/>
          </a:p>
        </p:txBody>
      </p:sp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6" b="-263"/>
          <a:stretch/>
        </p:blipFill>
        <p:spPr>
          <a:xfrm>
            <a:off x="457200" y="920508"/>
            <a:ext cx="8229600" cy="5846933"/>
          </a:xfrm>
        </p:spPr>
      </p:pic>
    </p:spTree>
    <p:extLst>
      <p:ext uri="{BB962C8B-B14F-4D97-AF65-F5344CB8AC3E}">
        <p14:creationId xmlns:p14="http://schemas.microsoft.com/office/powerpoint/2010/main" val="18317500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2" b="-1829"/>
          <a:stretch/>
        </p:blipFill>
        <p:spPr>
          <a:xfrm>
            <a:off x="457200" y="930642"/>
            <a:ext cx="8229600" cy="592735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734" y="55648"/>
            <a:ext cx="8229600" cy="1143000"/>
          </a:xfrm>
        </p:spPr>
        <p:txBody>
          <a:bodyPr/>
          <a:lstStyle/>
          <a:p>
            <a:r>
              <a:rPr lang="en-US" dirty="0" smtClean="0"/>
              <a:t>Convergence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008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Big Picture of the </a:t>
            </a:r>
            <a:r>
              <a:rPr lang="en-US" dirty="0" smtClean="0"/>
              <a:t>v4 </a:t>
            </a:r>
            <a:r>
              <a:rPr lang="en-US" baseline="0" dirty="0" smtClean="0"/>
              <a:t>Routing Table</a:t>
            </a:r>
            <a:endParaRPr lang="en-US" dirty="0"/>
          </a:p>
        </p:txBody>
      </p:sp>
      <p:pic>
        <p:nvPicPr>
          <p:cNvPr id="4" name="Picture 3" descr="Screen Shot 2014-01-02 at 5.04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372013" cy="527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675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88996" y="6488668"/>
            <a:ext cx="235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Route Views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536" b="-2248"/>
          <a:stretch/>
        </p:blipFill>
        <p:spPr>
          <a:xfrm>
            <a:off x="457200" y="1068917"/>
            <a:ext cx="8229600" cy="568324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Average AS Path Length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3647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BGP Convergence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long term average convergence time for the IPv4 BGP network is some 70 seconds, or 2.3 updates given a 30 second MRAI timer</a:t>
            </a:r>
          </a:p>
          <a:p>
            <a:r>
              <a:rPr lang="en-US" dirty="0" smtClean="0"/>
              <a:t>The long term average convergence time for the IPv6 BGP network is some 90 seconds, or 3 updates</a:t>
            </a:r>
          </a:p>
        </p:txBody>
      </p:sp>
    </p:spTree>
    <p:extLst>
      <p:ext uri="{BB962C8B-B14F-4D97-AF65-F5344CB8AC3E}">
        <p14:creationId xmlns:p14="http://schemas.microsoft.com/office/powerpoint/2010/main" val="10543907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BGP Table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However ... </a:t>
            </a:r>
            <a:r>
              <a:rPr lang="en-US" sz="2400" dirty="0"/>
              <a:t>c</a:t>
            </a:r>
            <a:r>
              <a:rPr lang="en-US" sz="2400" dirty="0" smtClean="0"/>
              <a:t>ontinued scalability of the routing system relies on continued conservatism in routing practices.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How good are we at “being conservative” in routing?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57857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CIDR and BGP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To what extent do we still practice “conservative” routing and refrain from announcing more specifics into the routing table?</a:t>
            </a:r>
          </a:p>
          <a:p>
            <a:r>
              <a:rPr lang="en-US" dirty="0" smtClean="0"/>
              <a:t>Are we getting better or worse at aggregation in routing?</a:t>
            </a:r>
          </a:p>
          <a:p>
            <a:r>
              <a:rPr lang="en-US" dirty="0" smtClean="0"/>
              <a:t>What is the distribution of advertising more specifics? Are we seeing a significant increase in the number of more specific /24s in the routing table?</a:t>
            </a:r>
          </a:p>
        </p:txBody>
      </p:sp>
    </p:spTree>
    <p:extLst>
      <p:ext uri="{BB962C8B-B14F-4D97-AF65-F5344CB8AC3E}">
        <p14:creationId xmlns:p14="http://schemas.microsoft.com/office/powerpoint/2010/main" val="11549484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24001" y="1471678"/>
            <a:ext cx="4976054" cy="4247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urier"/>
                <a:cs typeface="Courier"/>
              </a:rPr>
              <a:t>Prefix            AS Path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193.124.0.0/15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193.124.0.0/24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193.124.1.0/24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193.124.2.0/24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193.124.3.0/24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193.124.4.0/24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193.124.5.0/24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193.124.6.0/24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193.124.7.0/24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193.124.8.0/24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193.124.9.0/24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193.124.10.0/24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193.124.11.0/24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193.124.12.0/24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193.124.13.0/24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193.124.14.0/24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193.124.15.0/24   4608 1221 4637 3356 20485 2118 ?</a:t>
            </a:r>
          </a:p>
          <a:p>
            <a:endParaRPr lang="en-US" sz="1200" dirty="0">
              <a:latin typeface="Courier"/>
              <a:cs typeface="Courier"/>
            </a:endParaRPr>
          </a:p>
          <a:p>
            <a:endParaRPr lang="en-US" sz="1200" dirty="0" smtClean="0">
              <a:latin typeface="Courier"/>
              <a:cs typeface="Courier"/>
            </a:endParaRPr>
          </a:p>
          <a:p>
            <a:r>
              <a:rPr lang="en-US" sz="1200" dirty="0" smtClean="0">
                <a:latin typeface="Courier"/>
                <a:cs typeface="Courier"/>
              </a:rPr>
              <a:t>Origin AS: AS 2118 </a:t>
            </a:r>
            <a:r>
              <a:rPr lang="en-US" sz="1200" dirty="0"/>
              <a:t>RELCOM-AS OOO "NPO </a:t>
            </a:r>
            <a:r>
              <a:rPr lang="en-US" sz="1200" dirty="0" err="1"/>
              <a:t>Relcom</a:t>
            </a:r>
            <a:r>
              <a:rPr lang="en-US" sz="1200" dirty="0"/>
              <a:t>"</a:t>
            </a:r>
            <a:endParaRPr lang="en-US" sz="1200" dirty="0" smtClean="0">
              <a:latin typeface="Courier"/>
              <a:cs typeface="Courier"/>
            </a:endParaRPr>
          </a:p>
          <a:p>
            <a:endParaRPr lang="en-US" sz="1200" dirty="0" smtClean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8885389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doing this the most?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68" y="1218177"/>
            <a:ext cx="7595735" cy="764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hlinkClick r:id="rId2"/>
              </a:rPr>
              <a:t>www.cidr-report.org</a:t>
            </a:r>
            <a:endParaRPr lang="en-US" sz="2000" dirty="0" smtClean="0"/>
          </a:p>
        </p:txBody>
      </p:sp>
      <p:pic>
        <p:nvPicPr>
          <p:cNvPr id="5" name="Picture 4" descr="Screen Shot 2014-01-14 at 2.58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12" y="2075005"/>
            <a:ext cx="8632567" cy="354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010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specifics in the Routing Table</a:t>
            </a:r>
            <a:endParaRPr lang="en-US" dirty="0"/>
          </a:p>
        </p:txBody>
      </p:sp>
      <p:pic>
        <p:nvPicPr>
          <p:cNvPr id="7" name="Content Placeholder 6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6" b="-2853"/>
          <a:stretch/>
        </p:blipFill>
        <p:spPr>
          <a:xfrm>
            <a:off x="457200" y="1210298"/>
            <a:ext cx="8229600" cy="5420771"/>
          </a:xfrm>
        </p:spPr>
      </p:pic>
      <p:sp>
        <p:nvSpPr>
          <p:cNvPr id="8" name="TextBox 7"/>
          <p:cNvSpPr txBox="1"/>
          <p:nvPr/>
        </p:nvSpPr>
        <p:spPr>
          <a:xfrm>
            <a:off x="2523071" y="2599584"/>
            <a:ext cx="2219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Total Table Size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4011" y="3979329"/>
            <a:ext cx="1897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More Specifics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790425" y="2744015"/>
            <a:ext cx="904312" cy="153882"/>
          </a:xfrm>
          <a:custGeom>
            <a:avLst/>
            <a:gdLst>
              <a:gd name="connsiteX0" fmla="*/ 0 w 904312"/>
              <a:gd name="connsiteY0" fmla="*/ 68649 h 153882"/>
              <a:gd name="connsiteX1" fmla="*/ 528481 w 904312"/>
              <a:gd name="connsiteY1" fmla="*/ 94219 h 153882"/>
              <a:gd name="connsiteX2" fmla="*/ 869436 w 904312"/>
              <a:gd name="connsiteY2" fmla="*/ 85696 h 153882"/>
              <a:gd name="connsiteX3" fmla="*/ 792721 w 904312"/>
              <a:gd name="connsiteY3" fmla="*/ 463 h 153882"/>
              <a:gd name="connsiteX4" fmla="*/ 903532 w 904312"/>
              <a:gd name="connsiteY4" fmla="*/ 128312 h 153882"/>
              <a:gd name="connsiteX5" fmla="*/ 724530 w 904312"/>
              <a:gd name="connsiteY5" fmla="*/ 153882 h 15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4312" h="153882">
                <a:moveTo>
                  <a:pt x="0" y="68649"/>
                </a:moveTo>
                <a:cubicBezTo>
                  <a:pt x="191787" y="80013"/>
                  <a:pt x="383575" y="91378"/>
                  <a:pt x="528481" y="94219"/>
                </a:cubicBezTo>
                <a:lnTo>
                  <a:pt x="869436" y="85696"/>
                </a:lnTo>
                <a:cubicBezTo>
                  <a:pt x="913476" y="70070"/>
                  <a:pt x="787038" y="-6640"/>
                  <a:pt x="792721" y="463"/>
                </a:cubicBezTo>
                <a:cubicBezTo>
                  <a:pt x="798404" y="7566"/>
                  <a:pt x="914897" y="102742"/>
                  <a:pt x="903532" y="128312"/>
                </a:cubicBezTo>
                <a:cubicBezTo>
                  <a:pt x="892167" y="153882"/>
                  <a:pt x="754364" y="148200"/>
                  <a:pt x="724530" y="15388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324724" y="4031485"/>
            <a:ext cx="328929" cy="230128"/>
          </a:xfrm>
          <a:custGeom>
            <a:avLst/>
            <a:gdLst>
              <a:gd name="connsiteX0" fmla="*/ 0 w 328929"/>
              <a:gd name="connsiteY0" fmla="*/ 119326 h 230128"/>
              <a:gd name="connsiteX1" fmla="*/ 323908 w 328929"/>
              <a:gd name="connsiteY1" fmla="*/ 144895 h 230128"/>
              <a:gd name="connsiteX2" fmla="*/ 204574 w 328929"/>
              <a:gd name="connsiteY2" fmla="*/ 0 h 230128"/>
              <a:gd name="connsiteX3" fmla="*/ 306860 w 328929"/>
              <a:gd name="connsiteY3" fmla="*/ 144895 h 230128"/>
              <a:gd name="connsiteX4" fmla="*/ 161954 w 328929"/>
              <a:gd name="connsiteY4" fmla="*/ 230128 h 23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29" h="230128">
                <a:moveTo>
                  <a:pt x="0" y="119326"/>
                </a:moveTo>
                <a:cubicBezTo>
                  <a:pt x="144906" y="142054"/>
                  <a:pt x="289812" y="164783"/>
                  <a:pt x="323908" y="144895"/>
                </a:cubicBezTo>
                <a:cubicBezTo>
                  <a:pt x="358004" y="125007"/>
                  <a:pt x="207415" y="0"/>
                  <a:pt x="204574" y="0"/>
                </a:cubicBezTo>
                <a:cubicBezTo>
                  <a:pt x="201733" y="0"/>
                  <a:pt x="313963" y="106540"/>
                  <a:pt x="306860" y="144895"/>
                </a:cubicBezTo>
                <a:cubicBezTo>
                  <a:pt x="299757" y="183250"/>
                  <a:pt x="161954" y="230128"/>
                  <a:pt x="161954" y="23012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259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3" b="-736"/>
          <a:stretch/>
        </p:blipFill>
        <p:spPr>
          <a:xfrm>
            <a:off x="457200" y="1218821"/>
            <a:ext cx="8229600" cy="530144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specifics in the Routing Table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6542" y="2332979"/>
            <a:ext cx="651518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Since 2002 more specifics account for ~50% of the</a:t>
            </a:r>
          </a:p>
          <a:p>
            <a:r>
              <a:rPr lang="en-US" dirty="0" smtClean="0">
                <a:latin typeface="AhnbergHand"/>
                <a:cs typeface="AhnbergHand"/>
              </a:rPr>
              <a:t>Routing Table. This has been a relatively constant</a:t>
            </a:r>
          </a:p>
          <a:p>
            <a:r>
              <a:rPr lang="en-US" dirty="0">
                <a:latin typeface="AhnbergHand"/>
                <a:cs typeface="AhnbergHand"/>
              </a:rPr>
              <a:t>p</a:t>
            </a:r>
            <a:r>
              <a:rPr lang="en-US" dirty="0" smtClean="0">
                <a:latin typeface="AhnbergHand"/>
                <a:cs typeface="AhnbergHand"/>
              </a:rPr>
              <a:t>roportion over the past 12 years</a:t>
            </a:r>
          </a:p>
        </p:txBody>
      </p:sp>
    </p:spTree>
    <p:extLst>
      <p:ext uri="{BB962C8B-B14F-4D97-AF65-F5344CB8AC3E}">
        <p14:creationId xmlns:p14="http://schemas.microsoft.com/office/powerpoint/2010/main" val="12241108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599" b="-829"/>
          <a:stretch/>
        </p:blipFill>
        <p:spPr>
          <a:xfrm>
            <a:off x="457200" y="1065403"/>
            <a:ext cx="8229600" cy="560828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everyone see this?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13855" y="1576397"/>
            <a:ext cx="498086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% of entries that are more specific</a:t>
            </a:r>
          </a:p>
          <a:p>
            <a:r>
              <a:rPr lang="en-US" dirty="0">
                <a:latin typeface="AhnbergHand"/>
                <a:cs typeface="AhnbergHand"/>
              </a:rPr>
              <a:t> </a:t>
            </a:r>
            <a:r>
              <a:rPr lang="en-US" dirty="0" smtClean="0">
                <a:latin typeface="AhnbergHand"/>
                <a:cs typeface="AhnbergHand"/>
              </a:rPr>
              <a:t>  -- as seen by peers of Route Views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7817947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291" b="-1908"/>
          <a:stretch/>
        </p:blipFill>
        <p:spPr>
          <a:xfrm>
            <a:off x="775672" y="1564516"/>
            <a:ext cx="7774743" cy="533856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address </a:t>
            </a:r>
            <a:r>
              <a:rPr lang="en-US" dirty="0"/>
              <a:t>s</a:t>
            </a:r>
            <a:r>
              <a:rPr lang="en-US" dirty="0" smtClean="0"/>
              <a:t>pace is</a:t>
            </a:r>
            <a:br>
              <a:rPr lang="en-US" dirty="0" smtClean="0"/>
            </a:br>
            <a:r>
              <a:rPr lang="en-US" dirty="0" smtClean="0"/>
              <a:t>announced by more specifics?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31029" y="1897989"/>
            <a:ext cx="620354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hnbergHand"/>
                <a:cs typeface="AhnbergHand"/>
              </a:rPr>
              <a:t>% of address space announced by more specifics – </a:t>
            </a:r>
          </a:p>
          <a:p>
            <a:pPr algn="ctr"/>
            <a:r>
              <a:rPr lang="en-US" dirty="0" smtClean="0">
                <a:latin typeface="AhnbergHand"/>
                <a:cs typeface="AhnbergHand"/>
              </a:rPr>
              <a:t>-- as seen by peers of Route Views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4000772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Big Picture of the </a:t>
            </a:r>
            <a:r>
              <a:rPr lang="en-US" dirty="0" smtClean="0"/>
              <a:t>v4 </a:t>
            </a:r>
            <a:r>
              <a:rPr lang="en-US" baseline="0" dirty="0" smtClean="0"/>
              <a:t>Routing Table</a:t>
            </a:r>
            <a:endParaRPr lang="en-US" dirty="0"/>
          </a:p>
        </p:txBody>
      </p:sp>
      <p:pic>
        <p:nvPicPr>
          <p:cNvPr id="4" name="Picture 3" descr="Screen Shot 2014-01-02 at 5.04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372013" cy="52720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1515" y="5192452"/>
            <a:ext cx="1980042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Introduction of</a:t>
            </a:r>
          </a:p>
          <a:p>
            <a:r>
              <a:rPr lang="en-US" dirty="0" smtClean="0"/>
              <a:t>CIDR – March 1994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95907" y="4301067"/>
            <a:ext cx="253762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 Great Internet Boom </a:t>
            </a:r>
          </a:p>
          <a:p>
            <a:r>
              <a:rPr lang="en-US" dirty="0" smtClean="0"/>
              <a:t>and Bust of 2000/2001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86667" y="3675665"/>
            <a:ext cx="258275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Broadband to the Masses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50436" y="2763140"/>
            <a:ext cx="253762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 GFC hits the Internet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7362" y="1641372"/>
            <a:ext cx="20165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Address Exhaustion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679093" y="5838783"/>
            <a:ext cx="211652" cy="1418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650436" y="4947398"/>
            <a:ext cx="93549" cy="3696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814179" y="4044997"/>
            <a:ext cx="8552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669425" y="3132472"/>
            <a:ext cx="402973" cy="4039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679357" y="2010704"/>
            <a:ext cx="214833" cy="6415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9373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Does everyone announce more specifics?</a:t>
            </a:r>
            <a:endParaRPr lang="en-US" dirty="0"/>
          </a:p>
        </p:txBody>
      </p:sp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4" b="-705"/>
          <a:stretch/>
        </p:blipFill>
        <p:spPr>
          <a:xfrm>
            <a:off x="587844" y="1730214"/>
            <a:ext cx="7084613" cy="5062795"/>
          </a:xfrm>
        </p:spPr>
      </p:pic>
      <p:sp>
        <p:nvSpPr>
          <p:cNvPr id="6" name="TextBox 5"/>
          <p:cNvSpPr txBox="1"/>
          <p:nvPr/>
        </p:nvSpPr>
        <p:spPr>
          <a:xfrm>
            <a:off x="2736167" y="3972539"/>
            <a:ext cx="4526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332 Origin AS’s announce 50% of the total set of more specifics!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607104" y="4184755"/>
            <a:ext cx="1018253" cy="145043"/>
          </a:xfrm>
          <a:custGeom>
            <a:avLst/>
            <a:gdLst>
              <a:gd name="connsiteX0" fmla="*/ 1018253 w 1018253"/>
              <a:gd name="connsiteY0" fmla="*/ 34241 h 145043"/>
              <a:gd name="connsiteX1" fmla="*/ 38006 w 1018253"/>
              <a:gd name="connsiteY1" fmla="*/ 76858 h 145043"/>
              <a:gd name="connsiteX2" fmla="*/ 182912 w 1018253"/>
              <a:gd name="connsiteY2" fmla="*/ 149 h 145043"/>
              <a:gd name="connsiteX3" fmla="*/ 12434 w 1018253"/>
              <a:gd name="connsiteY3" fmla="*/ 59811 h 145043"/>
              <a:gd name="connsiteX4" fmla="*/ 165864 w 1018253"/>
              <a:gd name="connsiteY4" fmla="*/ 145043 h 14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253" h="145043">
                <a:moveTo>
                  <a:pt x="1018253" y="34241"/>
                </a:moveTo>
                <a:cubicBezTo>
                  <a:pt x="597741" y="58390"/>
                  <a:pt x="177229" y="82540"/>
                  <a:pt x="38006" y="76858"/>
                </a:cubicBezTo>
                <a:cubicBezTo>
                  <a:pt x="-101218" y="71176"/>
                  <a:pt x="187174" y="2990"/>
                  <a:pt x="182912" y="149"/>
                </a:cubicBezTo>
                <a:cubicBezTo>
                  <a:pt x="178650" y="-2692"/>
                  <a:pt x="15275" y="35662"/>
                  <a:pt x="12434" y="59811"/>
                </a:cubicBezTo>
                <a:cubicBezTo>
                  <a:pt x="9593" y="83960"/>
                  <a:pt x="165864" y="145043"/>
                  <a:pt x="165864" y="14504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555960" y="2301271"/>
            <a:ext cx="0" cy="3869544"/>
          </a:xfrm>
          <a:prstGeom prst="line">
            <a:avLst/>
          </a:prstGeom>
          <a:ln w="6350" cmpd="sng">
            <a:solidFill>
              <a:srgbClr val="4F81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0816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Everyone?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dirty="0" smtClean="0"/>
              <a:t>% of the </a:t>
            </a:r>
            <a:r>
              <a:rPr lang="en-US" dirty="0" err="1" smtClean="0"/>
              <a:t>ASes</a:t>
            </a:r>
            <a:r>
              <a:rPr lang="en-US" dirty="0" smtClean="0"/>
              <a:t> (458 </a:t>
            </a:r>
            <a:r>
              <a:rPr lang="en-US" dirty="0" err="1" smtClean="0"/>
              <a:t>ASes</a:t>
            </a:r>
            <a:r>
              <a:rPr lang="en-US" dirty="0" smtClean="0"/>
              <a:t>) announce  54% of the more specifics (133,688 announcements)</a:t>
            </a:r>
          </a:p>
          <a:p>
            <a:r>
              <a:rPr lang="en-US" dirty="0" smtClean="0"/>
              <a:t>55% of the </a:t>
            </a:r>
            <a:r>
              <a:rPr lang="en-US" dirty="0" err="1" smtClean="0"/>
              <a:t>ASes</a:t>
            </a:r>
            <a:r>
              <a:rPr lang="en-US" dirty="0" smtClean="0"/>
              <a:t> announce </a:t>
            </a:r>
            <a:r>
              <a:rPr lang="en-US" b="1" dirty="0" smtClean="0"/>
              <a:t>no</a:t>
            </a:r>
            <a:r>
              <a:rPr lang="en-US" dirty="0" smtClean="0"/>
              <a:t> more specifics</a:t>
            </a:r>
          </a:p>
          <a:p>
            <a:r>
              <a:rPr lang="en-US" dirty="0" smtClean="0"/>
              <a:t>The top 20 </a:t>
            </a:r>
            <a:r>
              <a:rPr lang="en-US" dirty="0" err="1" smtClean="0"/>
              <a:t>ASes</a:t>
            </a:r>
            <a:r>
              <a:rPr lang="en-US" dirty="0" smtClean="0"/>
              <a:t> announce 40,404 more specifics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3606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Top 20 of V4 More Specifics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 smtClean="0"/>
              <a:t>   AS	</a:t>
            </a:r>
            <a:r>
              <a:rPr lang="en-US" sz="1200" dirty="0" err="1" smtClean="0"/>
              <a:t>Agg’s</a:t>
            </a:r>
            <a:r>
              <a:rPr lang="en-US" sz="1200" dirty="0" smtClean="0"/>
              <a:t> More Specifics</a:t>
            </a:r>
          </a:p>
          <a:p>
            <a:pPr marL="0" indent="0">
              <a:buNone/>
            </a:pPr>
            <a:r>
              <a:rPr lang="en-US" sz="1200" dirty="0" smtClean="0"/>
              <a:t>7029 	   148 	    4,275 	WINDSTREAM </a:t>
            </a:r>
            <a:r>
              <a:rPr lang="en-US" sz="1200" dirty="0"/>
              <a:t>- </a:t>
            </a:r>
            <a:r>
              <a:rPr lang="en-US" sz="1200" dirty="0" err="1"/>
              <a:t>Windstream</a:t>
            </a:r>
            <a:r>
              <a:rPr lang="en-US" sz="1200" dirty="0"/>
              <a:t> Communications </a:t>
            </a:r>
            <a:r>
              <a:rPr lang="en-US" sz="1200" dirty="0" err="1"/>
              <a:t>Inc</a:t>
            </a:r>
            <a:r>
              <a:rPr lang="en-US" sz="1200" dirty="0"/>
              <a:t> US</a:t>
            </a:r>
          </a:p>
          <a:p>
            <a:pPr marL="0" indent="0">
              <a:buNone/>
            </a:pPr>
            <a:r>
              <a:rPr lang="en-US" sz="1200" dirty="0" smtClean="0"/>
              <a:t>6389 	     50 	    2,979 	BELLSOUTH</a:t>
            </a:r>
            <a:r>
              <a:rPr lang="en-US" sz="1200" dirty="0"/>
              <a:t>-NET-BLK - </a:t>
            </a:r>
            <a:r>
              <a:rPr lang="en-US" sz="1200" dirty="0" err="1"/>
              <a:t>BellSouth.net</a:t>
            </a:r>
            <a:r>
              <a:rPr lang="en-US" sz="1200" dirty="0"/>
              <a:t> Inc. US</a:t>
            </a:r>
          </a:p>
          <a:p>
            <a:pPr marL="0" indent="0">
              <a:buNone/>
            </a:pPr>
            <a:r>
              <a:rPr lang="es-ES_tradnl" sz="1200" dirty="0" smtClean="0"/>
              <a:t>28573 	   685 	    2,727 	NET </a:t>
            </a:r>
            <a:r>
              <a:rPr lang="es-ES_tradnl" sz="1200" dirty="0" err="1" smtClean="0"/>
              <a:t>Servi</a:t>
            </a:r>
            <a:r>
              <a:rPr lang="es-ES_tradnl" sz="1200" dirty="0" err="1"/>
              <a:t>c</a:t>
            </a:r>
            <a:r>
              <a:rPr lang="es-ES_tradnl" sz="1200" dirty="0" err="1" smtClean="0"/>
              <a:t>os</a:t>
            </a:r>
            <a:r>
              <a:rPr lang="es-ES_tradnl" sz="1200" dirty="0" smtClean="0"/>
              <a:t> </a:t>
            </a:r>
            <a:r>
              <a:rPr lang="es-ES_tradnl" sz="1200" dirty="0"/>
              <a:t>de </a:t>
            </a:r>
            <a:r>
              <a:rPr lang="es-ES_tradnl" sz="1200" dirty="0" err="1" smtClean="0"/>
              <a:t>Comunicatio</a:t>
            </a:r>
            <a:r>
              <a:rPr lang="es-ES_tradnl" sz="1200" dirty="0" smtClean="0"/>
              <a:t> </a:t>
            </a:r>
            <a:r>
              <a:rPr lang="es-ES_tradnl" sz="1200" dirty="0"/>
              <a:t>S.A. BR</a:t>
            </a:r>
          </a:p>
          <a:p>
            <a:pPr marL="0" indent="0">
              <a:buNone/>
            </a:pPr>
            <a:r>
              <a:rPr lang="pl-PL" sz="1200" dirty="0" smtClean="0"/>
              <a:t>17974 	   224 	    2,511 	TELKOMNET</a:t>
            </a:r>
            <a:r>
              <a:rPr lang="pl-PL" sz="1200" dirty="0"/>
              <a:t>-AS2-AP PT </a:t>
            </a:r>
            <a:r>
              <a:rPr lang="pl-PL" sz="1200" dirty="0" err="1"/>
              <a:t>Telekomunikasi</a:t>
            </a:r>
            <a:r>
              <a:rPr lang="pl-PL" sz="1200" dirty="0"/>
              <a:t> </a:t>
            </a:r>
            <a:r>
              <a:rPr lang="pl-PL" sz="1200" dirty="0" err="1"/>
              <a:t>Indonesia</a:t>
            </a:r>
            <a:r>
              <a:rPr lang="pl-PL" sz="1200" dirty="0"/>
              <a:t> ID</a:t>
            </a:r>
          </a:p>
          <a:p>
            <a:pPr marL="0" indent="0">
              <a:buNone/>
            </a:pPr>
            <a:r>
              <a:rPr lang="pl-PL" sz="1200" dirty="0" smtClean="0"/>
              <a:t>4323 	   449 	    2,486 	TWTC </a:t>
            </a:r>
            <a:r>
              <a:rPr lang="pl-PL" sz="1200" dirty="0"/>
              <a:t>- </a:t>
            </a:r>
            <a:r>
              <a:rPr lang="pl-PL" sz="1200" dirty="0" err="1"/>
              <a:t>tw</a:t>
            </a:r>
            <a:r>
              <a:rPr lang="pl-PL" sz="1200" dirty="0"/>
              <a:t> telecom </a:t>
            </a:r>
            <a:r>
              <a:rPr lang="pl-PL" sz="1200" dirty="0" err="1"/>
              <a:t>holdings</a:t>
            </a:r>
            <a:r>
              <a:rPr lang="pl-PL" sz="1200" dirty="0"/>
              <a:t>, </a:t>
            </a:r>
            <a:r>
              <a:rPr lang="pl-PL" sz="1200" dirty="0" err="1"/>
              <a:t>inc.</a:t>
            </a:r>
            <a:r>
              <a:rPr lang="pl-PL" sz="1200" dirty="0"/>
              <a:t> US</a:t>
            </a:r>
          </a:p>
          <a:p>
            <a:pPr marL="0" indent="0">
              <a:buNone/>
            </a:pPr>
            <a:r>
              <a:rPr lang="fr-FR" sz="1200" dirty="0" smtClean="0"/>
              <a:t>22773 	   159 	    2,167 	ASN</a:t>
            </a:r>
            <a:r>
              <a:rPr lang="fr-FR" sz="1200" dirty="0"/>
              <a:t>-CXA-ALL-CCI-22773-RDC - Cox Communications Inc. US</a:t>
            </a:r>
          </a:p>
          <a:p>
            <a:pPr marL="0" indent="0">
              <a:buNone/>
            </a:pPr>
            <a:r>
              <a:rPr lang="en-US" sz="1200" dirty="0" smtClean="0"/>
              <a:t>1785 	   121 	    2,030 	AS</a:t>
            </a:r>
            <a:r>
              <a:rPr lang="en-US" sz="1200" dirty="0"/>
              <a:t>-PAETEC-NET - </a:t>
            </a:r>
            <a:r>
              <a:rPr lang="en-US" sz="1200" dirty="0" err="1"/>
              <a:t>PaeTec</a:t>
            </a:r>
            <a:r>
              <a:rPr lang="en-US" sz="1200" dirty="0"/>
              <a:t> Communications, Inc. US</a:t>
            </a:r>
          </a:p>
          <a:p>
            <a:pPr marL="0" indent="0">
              <a:buNone/>
            </a:pPr>
            <a:r>
              <a:rPr lang="en-US" sz="1200" dirty="0" smtClean="0"/>
              <a:t>18566 	     19 	    2,029 	MEGAPATH5</a:t>
            </a:r>
            <a:r>
              <a:rPr lang="en-US" sz="1200" dirty="0"/>
              <a:t>-US - </a:t>
            </a:r>
            <a:r>
              <a:rPr lang="en-US" sz="1200" dirty="0" err="1"/>
              <a:t>MegaPath</a:t>
            </a:r>
            <a:r>
              <a:rPr lang="en-US" sz="1200" dirty="0"/>
              <a:t> Corporation US</a:t>
            </a:r>
          </a:p>
          <a:p>
            <a:pPr marL="0" indent="0">
              <a:buNone/>
            </a:pPr>
            <a:r>
              <a:rPr lang="en-US" sz="1200" dirty="0" smtClean="0"/>
              <a:t>7545  	   113 	    2,023 	TPG</a:t>
            </a:r>
            <a:r>
              <a:rPr lang="en-US" sz="1200" dirty="0"/>
              <a:t>-INTERNET-AP TPG Telecom Limited AU</a:t>
            </a:r>
          </a:p>
          <a:p>
            <a:pPr marL="0" indent="0">
              <a:buNone/>
            </a:pPr>
            <a:r>
              <a:rPr lang="en-US" sz="1200" dirty="0" smtClean="0"/>
              <a:t>36998 	       5 	    1,800 	SDN</a:t>
            </a:r>
            <a:r>
              <a:rPr lang="en-US" sz="1200" dirty="0"/>
              <a:t>-MOBITEL SD</a:t>
            </a:r>
          </a:p>
          <a:p>
            <a:pPr marL="0" indent="0">
              <a:buNone/>
            </a:pPr>
            <a:r>
              <a:rPr lang="pt-BR" sz="1200" dirty="0" smtClean="0"/>
              <a:t>18881 	     22 	    1,774 	Global </a:t>
            </a:r>
            <a:r>
              <a:rPr lang="pt-BR" sz="1200" dirty="0"/>
              <a:t>Village Telecom BR</a:t>
            </a:r>
          </a:p>
          <a:p>
            <a:pPr marL="0" indent="0">
              <a:buNone/>
            </a:pPr>
            <a:r>
              <a:rPr lang="sv-SE" sz="1200" dirty="0" smtClean="0"/>
              <a:t>8402 	     14 	    1,726 	CORBINA</a:t>
            </a:r>
            <a:r>
              <a:rPr lang="sv-SE" sz="1200" dirty="0"/>
              <a:t>-AS OJSC "</a:t>
            </a:r>
            <a:r>
              <a:rPr lang="sv-SE" sz="1200" dirty="0" err="1"/>
              <a:t>Vimpelcom</a:t>
            </a:r>
            <a:r>
              <a:rPr lang="sv-SE" sz="1200" dirty="0"/>
              <a:t>" RU</a:t>
            </a:r>
          </a:p>
          <a:p>
            <a:pPr marL="0" indent="0">
              <a:buNone/>
            </a:pPr>
            <a:r>
              <a:rPr lang="hu-HU" sz="1200" dirty="0" smtClean="0"/>
              <a:t>10620 	1,035 	    1,661 	Telmex </a:t>
            </a:r>
            <a:r>
              <a:rPr lang="hu-HU" sz="1200" dirty="0"/>
              <a:t>Colombia S.A. </a:t>
            </a:r>
            <a:r>
              <a:rPr lang="hu-HU" sz="1200" dirty="0" smtClean="0"/>
              <a:t>CO</a:t>
            </a:r>
          </a:p>
          <a:p>
            <a:pPr marL="0" indent="0">
              <a:buNone/>
            </a:pPr>
            <a:r>
              <a:rPr lang="en-US" sz="1200" dirty="0" smtClean="0"/>
              <a:t>4755 	   179 	    1,632 	TATACOMM</a:t>
            </a:r>
            <a:r>
              <a:rPr lang="en-US" sz="1200" dirty="0"/>
              <a:t>-AS TATA Communications formerly VSNL is Leading ISP IN</a:t>
            </a:r>
          </a:p>
          <a:p>
            <a:pPr marL="0" indent="0">
              <a:buNone/>
            </a:pPr>
            <a:r>
              <a:rPr lang="pt-BR" sz="1200" dirty="0" smtClean="0"/>
              <a:t>4766 	   564 	    1,591 	KIXS</a:t>
            </a:r>
            <a:r>
              <a:rPr lang="pt-BR" sz="1200" dirty="0"/>
              <a:t>-AS-KR </a:t>
            </a:r>
            <a:r>
              <a:rPr lang="pt-BR" sz="1200" dirty="0" err="1"/>
              <a:t>Korea</a:t>
            </a:r>
            <a:r>
              <a:rPr lang="pt-BR" sz="1200" dirty="0"/>
              <a:t> Telecom KR</a:t>
            </a:r>
          </a:p>
          <a:p>
            <a:pPr marL="0" indent="0">
              <a:buNone/>
            </a:pPr>
            <a:r>
              <a:rPr lang="en-US" sz="1200" dirty="0" smtClean="0"/>
              <a:t>7552 	     26 	    1,232 	VIETEL</a:t>
            </a:r>
            <a:r>
              <a:rPr lang="en-US" sz="1200" dirty="0"/>
              <a:t>-AS-AP </a:t>
            </a:r>
            <a:r>
              <a:rPr lang="en-US" sz="1200" dirty="0" err="1"/>
              <a:t>Viettel</a:t>
            </a:r>
            <a:r>
              <a:rPr lang="en-US" sz="1200" dirty="0"/>
              <a:t> Corporation VN</a:t>
            </a:r>
          </a:p>
          <a:p>
            <a:pPr marL="0" indent="0">
              <a:buNone/>
            </a:pPr>
            <a:r>
              <a:rPr lang="hu-HU" sz="1200" dirty="0" smtClean="0"/>
              <a:t>9829 	   371 	    1,189 	BSNL</a:t>
            </a:r>
            <a:r>
              <a:rPr lang="hu-HU" sz="1200" dirty="0"/>
              <a:t>-NIB National Internet Backbone IN</a:t>
            </a:r>
          </a:p>
          <a:p>
            <a:pPr marL="0" indent="0">
              <a:buNone/>
            </a:pPr>
            <a:r>
              <a:rPr lang="en-US" sz="1200" dirty="0" smtClean="0"/>
              <a:t>7011 	       8 	    1,164 	FRONTIER</a:t>
            </a:r>
            <a:r>
              <a:rPr lang="en-US" sz="1200" dirty="0"/>
              <a:t>-AND-CITIZENS - Frontier Communications of America, Inc. </a:t>
            </a:r>
            <a:r>
              <a:rPr lang="en-US" sz="1200" dirty="0" smtClean="0"/>
              <a:t>US</a:t>
            </a:r>
          </a:p>
          <a:p>
            <a:pPr marL="0" indent="0">
              <a:buNone/>
            </a:pPr>
            <a:r>
              <a:rPr lang="en-US" sz="1200" dirty="0" smtClean="0"/>
              <a:t>9498 	     53 	    1,159 	BBIL</a:t>
            </a:r>
            <a:r>
              <a:rPr lang="en-US" sz="1200" dirty="0"/>
              <a:t>-AP BHARTI </a:t>
            </a:r>
            <a:r>
              <a:rPr lang="en-US" sz="1200" dirty="0" err="1"/>
              <a:t>Airtel</a:t>
            </a:r>
            <a:r>
              <a:rPr lang="en-US" sz="1200" dirty="0"/>
              <a:t> Ltd. IN</a:t>
            </a:r>
          </a:p>
          <a:p>
            <a:pPr marL="0" indent="0">
              <a:buNone/>
            </a:pPr>
            <a:r>
              <a:rPr lang="pl-PL" sz="1200" dirty="0" smtClean="0"/>
              <a:t>5617 	     36 	    1,150 	TPNET </a:t>
            </a:r>
            <a:r>
              <a:rPr lang="pl-PL" sz="1200" dirty="0"/>
              <a:t>Telekomunikacja Polska S.A. PL</a:t>
            </a:r>
          </a:p>
          <a:p>
            <a:pPr marL="0" indent="0">
              <a:buNone/>
            </a:pPr>
            <a:r>
              <a:rPr lang="ro-RO" sz="1200" dirty="0" smtClean="0"/>
              <a:t>20940 	   119 	    1,099 	AKAMAI</a:t>
            </a:r>
            <a:r>
              <a:rPr lang="ro-RO" sz="1200" dirty="0"/>
              <a:t>-ASN1 Akamai International B.V. US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 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2904727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3" b="-3346"/>
          <a:stretch/>
        </p:blipFill>
        <p:spPr>
          <a:xfrm>
            <a:off x="457200" y="1185333"/>
            <a:ext cx="8229600" cy="547158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specifics in the V6 Routing Table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20472" y="3477973"/>
            <a:ext cx="2219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Total Table Size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5760" y="4857718"/>
            <a:ext cx="1897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More Specifics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287826" y="3622404"/>
            <a:ext cx="904312" cy="153882"/>
          </a:xfrm>
          <a:custGeom>
            <a:avLst/>
            <a:gdLst>
              <a:gd name="connsiteX0" fmla="*/ 0 w 904312"/>
              <a:gd name="connsiteY0" fmla="*/ 68649 h 153882"/>
              <a:gd name="connsiteX1" fmla="*/ 528481 w 904312"/>
              <a:gd name="connsiteY1" fmla="*/ 94219 h 153882"/>
              <a:gd name="connsiteX2" fmla="*/ 869436 w 904312"/>
              <a:gd name="connsiteY2" fmla="*/ 85696 h 153882"/>
              <a:gd name="connsiteX3" fmla="*/ 792721 w 904312"/>
              <a:gd name="connsiteY3" fmla="*/ 463 h 153882"/>
              <a:gd name="connsiteX4" fmla="*/ 903532 w 904312"/>
              <a:gd name="connsiteY4" fmla="*/ 128312 h 153882"/>
              <a:gd name="connsiteX5" fmla="*/ 724530 w 904312"/>
              <a:gd name="connsiteY5" fmla="*/ 153882 h 15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4312" h="153882">
                <a:moveTo>
                  <a:pt x="0" y="68649"/>
                </a:moveTo>
                <a:cubicBezTo>
                  <a:pt x="191787" y="80013"/>
                  <a:pt x="383575" y="91378"/>
                  <a:pt x="528481" y="94219"/>
                </a:cubicBezTo>
                <a:lnTo>
                  <a:pt x="869436" y="85696"/>
                </a:lnTo>
                <a:cubicBezTo>
                  <a:pt x="913476" y="70070"/>
                  <a:pt x="787038" y="-6640"/>
                  <a:pt x="792721" y="463"/>
                </a:cubicBezTo>
                <a:cubicBezTo>
                  <a:pt x="798404" y="7566"/>
                  <a:pt x="914897" y="102742"/>
                  <a:pt x="903532" y="128312"/>
                </a:cubicBezTo>
                <a:cubicBezTo>
                  <a:pt x="892167" y="153882"/>
                  <a:pt x="754364" y="148200"/>
                  <a:pt x="724530" y="15388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356473" y="4909874"/>
            <a:ext cx="328929" cy="230128"/>
          </a:xfrm>
          <a:custGeom>
            <a:avLst/>
            <a:gdLst>
              <a:gd name="connsiteX0" fmla="*/ 0 w 328929"/>
              <a:gd name="connsiteY0" fmla="*/ 119326 h 230128"/>
              <a:gd name="connsiteX1" fmla="*/ 323908 w 328929"/>
              <a:gd name="connsiteY1" fmla="*/ 144895 h 230128"/>
              <a:gd name="connsiteX2" fmla="*/ 204574 w 328929"/>
              <a:gd name="connsiteY2" fmla="*/ 0 h 230128"/>
              <a:gd name="connsiteX3" fmla="*/ 306860 w 328929"/>
              <a:gd name="connsiteY3" fmla="*/ 144895 h 230128"/>
              <a:gd name="connsiteX4" fmla="*/ 161954 w 328929"/>
              <a:gd name="connsiteY4" fmla="*/ 230128 h 23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29" h="230128">
                <a:moveTo>
                  <a:pt x="0" y="119326"/>
                </a:moveTo>
                <a:cubicBezTo>
                  <a:pt x="144906" y="142054"/>
                  <a:pt x="289812" y="164783"/>
                  <a:pt x="323908" y="144895"/>
                </a:cubicBezTo>
                <a:cubicBezTo>
                  <a:pt x="358004" y="125007"/>
                  <a:pt x="207415" y="0"/>
                  <a:pt x="204574" y="0"/>
                </a:cubicBezTo>
                <a:cubicBezTo>
                  <a:pt x="201733" y="0"/>
                  <a:pt x="313963" y="106540"/>
                  <a:pt x="306860" y="144895"/>
                </a:cubicBezTo>
                <a:cubicBezTo>
                  <a:pt x="299757" y="183250"/>
                  <a:pt x="161954" y="230128"/>
                  <a:pt x="161954" y="23012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577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specifics in the V6 Routing Table</a:t>
            </a:r>
            <a:endParaRPr lang="en-US" dirty="0"/>
          </a:p>
        </p:txBody>
      </p:sp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1" b="-2537"/>
          <a:stretch/>
        </p:blipFill>
        <p:spPr>
          <a:xfrm>
            <a:off x="457200" y="1195917"/>
            <a:ext cx="8229600" cy="5418665"/>
          </a:xfrm>
        </p:spPr>
      </p:pic>
    </p:spTree>
    <p:extLst>
      <p:ext uri="{BB962C8B-B14F-4D97-AF65-F5344CB8AC3E}">
        <p14:creationId xmlns:p14="http://schemas.microsoft.com/office/powerpoint/2010/main" val="23132689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536" b="-2823"/>
          <a:stretch/>
        </p:blipFill>
        <p:spPr>
          <a:xfrm>
            <a:off x="457200" y="1068917"/>
            <a:ext cx="8229600" cy="57149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everyone see this?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13855" y="1576397"/>
            <a:ext cx="498086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% of entries that are more specific</a:t>
            </a:r>
          </a:p>
          <a:p>
            <a:r>
              <a:rPr lang="en-US" dirty="0">
                <a:latin typeface="AhnbergHand"/>
                <a:cs typeface="AhnbergHand"/>
              </a:rPr>
              <a:t> </a:t>
            </a:r>
            <a:r>
              <a:rPr lang="en-US" dirty="0" smtClean="0">
                <a:latin typeface="AhnbergHand"/>
                <a:cs typeface="AhnbergHand"/>
              </a:rPr>
              <a:t>  -- as seen by peers of Route Views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471727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875" b="-2631"/>
          <a:stretch/>
        </p:blipFill>
        <p:spPr>
          <a:xfrm>
            <a:off x="775318" y="1545166"/>
            <a:ext cx="7445829" cy="522816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V6 address </a:t>
            </a:r>
            <a:r>
              <a:rPr lang="en-US" dirty="0"/>
              <a:t>s</a:t>
            </a:r>
            <a:r>
              <a:rPr lang="en-US" dirty="0" smtClean="0"/>
              <a:t>pace is</a:t>
            </a:r>
            <a:br>
              <a:rPr lang="en-US" dirty="0" smtClean="0"/>
            </a:br>
            <a:r>
              <a:rPr lang="en-US" dirty="0" smtClean="0"/>
              <a:t>announced by more specifics?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31029" y="1897989"/>
            <a:ext cx="620354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hnbergHand"/>
                <a:cs typeface="AhnbergHand"/>
              </a:rPr>
              <a:t>% of address space announced by more specifics – </a:t>
            </a:r>
          </a:p>
          <a:p>
            <a:pPr algn="ctr"/>
            <a:r>
              <a:rPr lang="en-US" dirty="0" smtClean="0">
                <a:latin typeface="AhnbergHand"/>
                <a:cs typeface="AhnbergHand"/>
              </a:rPr>
              <a:t>-- as seen by peers of Route Views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1493712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We </a:t>
            </a:r>
            <a:r>
              <a:rPr lang="en-US" dirty="0"/>
              <a:t>G</a:t>
            </a:r>
            <a:r>
              <a:rPr lang="en-US" dirty="0" smtClean="0"/>
              <a:t>etting Any Better?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Take the daily top 10 </a:t>
            </a:r>
            <a:r>
              <a:rPr lang="en-US" dirty="0" err="1" smtClean="0"/>
              <a:t>ASes</a:t>
            </a:r>
            <a:r>
              <a:rPr lang="en-US" dirty="0" smtClean="0"/>
              <a:t> of advertisers of more specifics over the past 3 years and track the number of more specifics advertised by these </a:t>
            </a:r>
            <a:r>
              <a:rPr lang="en-US" dirty="0" err="1" smtClean="0"/>
              <a:t>ASes</a:t>
            </a:r>
            <a:r>
              <a:rPr lang="en-US" dirty="0" smtClean="0"/>
              <a:t> over the entire period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0073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We </a:t>
            </a:r>
            <a:r>
              <a:rPr lang="en-US" dirty="0"/>
              <a:t>G</a:t>
            </a:r>
            <a:r>
              <a:rPr lang="en-US" dirty="0" smtClean="0"/>
              <a:t>etting any Better?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645" y="1120426"/>
            <a:ext cx="8686799" cy="48344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/>
              <a:t>These AS’s were seen to be advertising the highest number of more specifics over the past 3 years:</a:t>
            </a:r>
          </a:p>
          <a:p>
            <a:pPr marL="0" indent="0">
              <a:buNone/>
            </a:pPr>
            <a:endParaRPr lang="en-US" sz="1200" b="1" dirty="0" smtClean="0"/>
          </a:p>
          <a:p>
            <a:pPr marL="0" indent="0">
              <a:buNone/>
            </a:pPr>
            <a:r>
              <a:rPr lang="en-US" sz="1200" dirty="0" smtClean="0"/>
              <a:t>1785 	AS</a:t>
            </a:r>
            <a:r>
              <a:rPr lang="en-US" sz="1200" dirty="0"/>
              <a:t>-PAETEC-NET - </a:t>
            </a:r>
            <a:r>
              <a:rPr lang="en-US" sz="1200" dirty="0" err="1"/>
              <a:t>PaeTec</a:t>
            </a:r>
            <a:r>
              <a:rPr lang="en-US" sz="1200" dirty="0"/>
              <a:t> Communications, Inc. US</a:t>
            </a:r>
          </a:p>
          <a:p>
            <a:pPr marL="0" indent="0">
              <a:buNone/>
            </a:pPr>
            <a:r>
              <a:rPr lang="en-US" sz="1200" dirty="0"/>
              <a:t>2118 </a:t>
            </a:r>
            <a:r>
              <a:rPr lang="en-US" sz="1200" dirty="0" smtClean="0"/>
              <a:t>	RELCOM</a:t>
            </a:r>
            <a:r>
              <a:rPr lang="en-US" sz="1200" dirty="0"/>
              <a:t>-AS OOO "NPO </a:t>
            </a:r>
            <a:r>
              <a:rPr lang="en-US" sz="1200" dirty="0" err="1"/>
              <a:t>Relcom</a:t>
            </a:r>
            <a:r>
              <a:rPr lang="en-US" sz="1200" dirty="0"/>
              <a:t>" RU</a:t>
            </a:r>
          </a:p>
          <a:p>
            <a:pPr marL="0" indent="0">
              <a:buNone/>
            </a:pPr>
            <a:r>
              <a:rPr lang="en-US" sz="1200" dirty="0"/>
              <a:t>3352 </a:t>
            </a:r>
            <a:r>
              <a:rPr lang="en-US" sz="1200" dirty="0" smtClean="0"/>
              <a:t>	TELEFONICA</a:t>
            </a:r>
            <a:r>
              <a:rPr lang="en-US" sz="1200" dirty="0"/>
              <a:t>-DATA-ESPANA TELEFONICA DE ESPANA ES</a:t>
            </a:r>
          </a:p>
          <a:p>
            <a:pPr marL="0" indent="0">
              <a:buNone/>
            </a:pPr>
            <a:r>
              <a:rPr lang="en-US" sz="1200" dirty="0"/>
              <a:t>3356 </a:t>
            </a:r>
            <a:r>
              <a:rPr lang="en-US" sz="1200" dirty="0" smtClean="0"/>
              <a:t>	LEVEL3 </a:t>
            </a:r>
            <a:r>
              <a:rPr lang="en-US" sz="1200" dirty="0"/>
              <a:t>Level 3 Communications US</a:t>
            </a:r>
          </a:p>
          <a:p>
            <a:pPr marL="0" indent="0">
              <a:buNone/>
            </a:pPr>
            <a:r>
              <a:rPr lang="en-US" sz="1200" dirty="0"/>
              <a:t>4323 </a:t>
            </a:r>
            <a:r>
              <a:rPr lang="en-US" sz="1200" dirty="0" smtClean="0"/>
              <a:t>	TWTC </a:t>
            </a:r>
            <a:r>
              <a:rPr lang="en-US" sz="1200" dirty="0"/>
              <a:t>- </a:t>
            </a:r>
            <a:r>
              <a:rPr lang="en-US" sz="1200" dirty="0" err="1"/>
              <a:t>tw</a:t>
            </a:r>
            <a:r>
              <a:rPr lang="en-US" sz="1200" dirty="0"/>
              <a:t> telecom holdings, </a:t>
            </a:r>
            <a:r>
              <a:rPr lang="en-US" sz="1200" dirty="0" err="1"/>
              <a:t>inc.</a:t>
            </a:r>
            <a:r>
              <a:rPr lang="en-US" sz="1200" dirty="0"/>
              <a:t> US</a:t>
            </a:r>
          </a:p>
          <a:p>
            <a:pPr marL="0" indent="0">
              <a:buNone/>
            </a:pPr>
            <a:r>
              <a:rPr lang="en-US" sz="1200" dirty="0"/>
              <a:t>4538 </a:t>
            </a:r>
            <a:r>
              <a:rPr lang="en-US" sz="1200" dirty="0" smtClean="0"/>
              <a:t>	ERX</a:t>
            </a:r>
            <a:r>
              <a:rPr lang="en-US" sz="1200" dirty="0"/>
              <a:t>-CERNET-BKB China Education and Research Network Center CN</a:t>
            </a:r>
          </a:p>
          <a:p>
            <a:pPr marL="0" indent="0">
              <a:buNone/>
            </a:pPr>
            <a:r>
              <a:rPr lang="en-US" sz="1200" dirty="0"/>
              <a:t>4755 </a:t>
            </a:r>
            <a:r>
              <a:rPr lang="en-US" sz="1200" dirty="0" smtClean="0"/>
              <a:t>	TATACOMM</a:t>
            </a:r>
            <a:r>
              <a:rPr lang="en-US" sz="1200" dirty="0"/>
              <a:t>-AS TATA Communications formerly VSNL is Leading ISP IN</a:t>
            </a:r>
          </a:p>
          <a:p>
            <a:pPr marL="0" indent="0">
              <a:buNone/>
            </a:pPr>
            <a:r>
              <a:rPr lang="en-US" sz="1200" dirty="0"/>
              <a:t>4766 </a:t>
            </a:r>
            <a:r>
              <a:rPr lang="en-US" sz="1200" dirty="0" smtClean="0"/>
              <a:t>	KIXS</a:t>
            </a:r>
            <a:r>
              <a:rPr lang="en-US" sz="1200" dirty="0"/>
              <a:t>-AS-KR Korea Telecom KR</a:t>
            </a:r>
          </a:p>
          <a:p>
            <a:pPr marL="0" indent="0">
              <a:buNone/>
            </a:pPr>
            <a:r>
              <a:rPr lang="en-US" sz="1200" dirty="0"/>
              <a:t>6389 </a:t>
            </a:r>
            <a:r>
              <a:rPr lang="en-US" sz="1200" dirty="0" smtClean="0"/>
              <a:t>	BELLSOUTH</a:t>
            </a:r>
            <a:r>
              <a:rPr lang="en-US" sz="1200" dirty="0"/>
              <a:t>-NET-BLK - </a:t>
            </a:r>
            <a:r>
              <a:rPr lang="en-US" sz="1200" dirty="0" err="1"/>
              <a:t>BellSouth.net</a:t>
            </a:r>
            <a:r>
              <a:rPr lang="en-US" sz="1200" dirty="0"/>
              <a:t> Inc. US</a:t>
            </a:r>
          </a:p>
          <a:p>
            <a:pPr marL="0" indent="0">
              <a:buNone/>
            </a:pPr>
            <a:r>
              <a:rPr lang="tr-TR" sz="1200" dirty="0"/>
              <a:t>6503 </a:t>
            </a:r>
            <a:r>
              <a:rPr lang="tr-TR" sz="1200" dirty="0" smtClean="0"/>
              <a:t>	</a:t>
            </a:r>
            <a:r>
              <a:rPr lang="tr-TR" sz="1200" dirty="0" err="1" smtClean="0"/>
              <a:t>Axtel</a:t>
            </a:r>
            <a:r>
              <a:rPr lang="tr-TR" sz="1200" dirty="0"/>
              <a:t>, S.A.B. de C.V. MX</a:t>
            </a:r>
          </a:p>
          <a:p>
            <a:pPr marL="0" indent="0">
              <a:buNone/>
            </a:pPr>
            <a:r>
              <a:rPr lang="tr-TR" sz="1200" dirty="0"/>
              <a:t>7011 </a:t>
            </a:r>
            <a:r>
              <a:rPr lang="tr-TR" sz="1200" dirty="0" smtClean="0"/>
              <a:t>	FRONTIER</a:t>
            </a:r>
            <a:r>
              <a:rPr lang="tr-TR" sz="1200" dirty="0"/>
              <a:t>-AND-CITIZENS - </a:t>
            </a:r>
            <a:r>
              <a:rPr lang="tr-TR" sz="1200" dirty="0" err="1"/>
              <a:t>Frontier</a:t>
            </a:r>
            <a:r>
              <a:rPr lang="tr-TR" sz="1200" dirty="0"/>
              <a:t> Communications of </a:t>
            </a:r>
            <a:r>
              <a:rPr lang="tr-TR" sz="1200" dirty="0" err="1"/>
              <a:t>America</a:t>
            </a:r>
            <a:r>
              <a:rPr lang="tr-TR" sz="1200" dirty="0"/>
              <a:t>, </a:t>
            </a:r>
            <a:r>
              <a:rPr lang="tr-TR" sz="1200" dirty="0" err="1"/>
              <a:t>Inc</a:t>
            </a:r>
            <a:r>
              <a:rPr lang="tr-TR" sz="1200" dirty="0"/>
              <a:t>. US</a:t>
            </a:r>
          </a:p>
          <a:p>
            <a:pPr marL="0" indent="0">
              <a:buNone/>
            </a:pPr>
            <a:r>
              <a:rPr lang="tr-TR" sz="1200" dirty="0"/>
              <a:t>7029 </a:t>
            </a:r>
            <a:r>
              <a:rPr lang="tr-TR" sz="1200" dirty="0" smtClean="0"/>
              <a:t>	WINDSTREAM </a:t>
            </a:r>
            <a:r>
              <a:rPr lang="tr-TR" sz="1200" dirty="0"/>
              <a:t>- </a:t>
            </a:r>
            <a:r>
              <a:rPr lang="tr-TR" sz="1200" dirty="0" err="1"/>
              <a:t>Windstream</a:t>
            </a:r>
            <a:r>
              <a:rPr lang="tr-TR" sz="1200" dirty="0"/>
              <a:t> Communications </a:t>
            </a:r>
            <a:r>
              <a:rPr lang="tr-TR" sz="1200" dirty="0" err="1"/>
              <a:t>Inc</a:t>
            </a:r>
            <a:r>
              <a:rPr lang="tr-TR" sz="1200" dirty="0"/>
              <a:t> US</a:t>
            </a:r>
          </a:p>
          <a:p>
            <a:pPr marL="0" indent="0">
              <a:buNone/>
            </a:pPr>
            <a:r>
              <a:rPr lang="tr-TR" sz="1200" dirty="0"/>
              <a:t>7545 </a:t>
            </a:r>
            <a:r>
              <a:rPr lang="tr-TR" sz="1200" dirty="0" smtClean="0"/>
              <a:t>	TPG</a:t>
            </a:r>
            <a:r>
              <a:rPr lang="tr-TR" sz="1200" dirty="0"/>
              <a:t>-INTERNET-AP TPG </a:t>
            </a:r>
            <a:r>
              <a:rPr lang="tr-TR" sz="1200" dirty="0" err="1"/>
              <a:t>Telecom</a:t>
            </a:r>
            <a:r>
              <a:rPr lang="tr-TR" sz="1200" dirty="0"/>
              <a:t> Limited AU</a:t>
            </a:r>
          </a:p>
          <a:p>
            <a:pPr marL="0" indent="0">
              <a:buNone/>
            </a:pPr>
            <a:r>
              <a:rPr lang="tr-TR" sz="1200" dirty="0"/>
              <a:t>8402 </a:t>
            </a:r>
            <a:r>
              <a:rPr lang="tr-TR" sz="1200" dirty="0" smtClean="0"/>
              <a:t>	CORBINA</a:t>
            </a:r>
            <a:r>
              <a:rPr lang="tr-TR" sz="1200" dirty="0"/>
              <a:t>-AS OJSC "</a:t>
            </a:r>
            <a:r>
              <a:rPr lang="tr-TR" sz="1200" dirty="0" err="1"/>
              <a:t>Vimpelcom</a:t>
            </a:r>
            <a:r>
              <a:rPr lang="tr-TR" sz="1200" dirty="0"/>
              <a:t>" RU</a:t>
            </a:r>
          </a:p>
          <a:p>
            <a:pPr marL="0" indent="0">
              <a:buNone/>
            </a:pPr>
            <a:r>
              <a:rPr lang="tr-TR" sz="1200" dirty="0" smtClean="0"/>
              <a:t>10620	</a:t>
            </a:r>
            <a:r>
              <a:rPr lang="tr-TR" sz="1200" dirty="0" err="1" smtClean="0"/>
              <a:t>Telmex</a:t>
            </a:r>
            <a:r>
              <a:rPr lang="tr-TR" sz="1200" dirty="0" smtClean="0"/>
              <a:t> </a:t>
            </a:r>
            <a:r>
              <a:rPr lang="tr-TR" sz="1200" dirty="0" err="1"/>
              <a:t>Colombia</a:t>
            </a:r>
            <a:r>
              <a:rPr lang="tr-TR" sz="1200" dirty="0"/>
              <a:t> S.A. CO</a:t>
            </a:r>
          </a:p>
          <a:p>
            <a:pPr marL="0" indent="0">
              <a:buNone/>
            </a:pPr>
            <a:r>
              <a:rPr lang="tr-TR" sz="1200" dirty="0"/>
              <a:t>11492 </a:t>
            </a:r>
            <a:r>
              <a:rPr lang="tr-TR" sz="1200" dirty="0" smtClean="0"/>
              <a:t>	CABLEONE </a:t>
            </a:r>
            <a:r>
              <a:rPr lang="tr-TR" sz="1200" dirty="0"/>
              <a:t>- CABLE ONE, INC. US</a:t>
            </a:r>
          </a:p>
          <a:p>
            <a:pPr marL="0" indent="0">
              <a:buNone/>
            </a:pPr>
            <a:r>
              <a:rPr lang="tr-TR" sz="1200" dirty="0"/>
              <a:t>15557 </a:t>
            </a:r>
            <a:r>
              <a:rPr lang="tr-TR" sz="1200" dirty="0" smtClean="0"/>
              <a:t>	LDCOMNET </a:t>
            </a:r>
            <a:r>
              <a:rPr lang="tr-TR" sz="1200" dirty="0" err="1"/>
              <a:t>Societe</a:t>
            </a:r>
            <a:r>
              <a:rPr lang="tr-TR" sz="1200" dirty="0"/>
              <a:t> </a:t>
            </a:r>
            <a:r>
              <a:rPr lang="tr-TR" sz="1200" dirty="0" err="1"/>
              <a:t>Francaise</a:t>
            </a:r>
            <a:r>
              <a:rPr lang="tr-TR" sz="1200" dirty="0"/>
              <a:t> </a:t>
            </a:r>
            <a:r>
              <a:rPr lang="tr-TR" sz="1200" dirty="0" err="1"/>
              <a:t>du</a:t>
            </a:r>
            <a:r>
              <a:rPr lang="tr-TR" sz="1200" dirty="0"/>
              <a:t> </a:t>
            </a:r>
            <a:r>
              <a:rPr lang="tr-TR" sz="1200" dirty="0" err="1"/>
              <a:t>Radiotelephone</a:t>
            </a:r>
            <a:r>
              <a:rPr lang="tr-TR" sz="1200" dirty="0"/>
              <a:t> S.A FR</a:t>
            </a:r>
          </a:p>
          <a:p>
            <a:pPr marL="0" indent="0">
              <a:buNone/>
            </a:pPr>
            <a:r>
              <a:rPr lang="tr-TR" sz="1200" dirty="0"/>
              <a:t>17974 </a:t>
            </a:r>
            <a:r>
              <a:rPr lang="tr-TR" sz="1200" dirty="0" smtClean="0"/>
              <a:t>	TELKOMNET</a:t>
            </a:r>
            <a:r>
              <a:rPr lang="tr-TR" sz="1200" dirty="0"/>
              <a:t>-AS2-AP PT </a:t>
            </a:r>
            <a:r>
              <a:rPr lang="tr-TR" sz="1200" dirty="0" err="1"/>
              <a:t>Telekomunikasi</a:t>
            </a:r>
            <a:r>
              <a:rPr lang="tr-TR" sz="1200" dirty="0"/>
              <a:t> </a:t>
            </a:r>
            <a:r>
              <a:rPr lang="tr-TR" sz="1200" dirty="0" err="1"/>
              <a:t>Indonesia</a:t>
            </a:r>
            <a:r>
              <a:rPr lang="tr-TR" sz="1200" dirty="0"/>
              <a:t> ID</a:t>
            </a:r>
          </a:p>
          <a:p>
            <a:pPr marL="0" indent="0">
              <a:buNone/>
            </a:pPr>
            <a:r>
              <a:rPr lang="tr-TR" sz="1200" dirty="0"/>
              <a:t>18566 </a:t>
            </a:r>
            <a:r>
              <a:rPr lang="tr-TR" sz="1200" dirty="0" smtClean="0"/>
              <a:t>	MEGAPATH5</a:t>
            </a:r>
            <a:r>
              <a:rPr lang="tr-TR" sz="1200" dirty="0"/>
              <a:t>-US - </a:t>
            </a:r>
            <a:r>
              <a:rPr lang="tr-TR" sz="1200" dirty="0" err="1"/>
              <a:t>MegaPath</a:t>
            </a:r>
            <a:r>
              <a:rPr lang="tr-TR" sz="1200" dirty="0"/>
              <a:t> Corporation US</a:t>
            </a:r>
          </a:p>
          <a:p>
            <a:pPr marL="0" indent="0">
              <a:buNone/>
            </a:pPr>
            <a:r>
              <a:rPr lang="tr-TR" sz="1200" dirty="0"/>
              <a:t>22773 </a:t>
            </a:r>
            <a:r>
              <a:rPr lang="tr-TR" sz="1200" dirty="0" smtClean="0"/>
              <a:t>	ASN</a:t>
            </a:r>
            <a:r>
              <a:rPr lang="tr-TR" sz="1200" dirty="0"/>
              <a:t>-CXA-ALL-CCI-22773-RDC - </a:t>
            </a:r>
            <a:r>
              <a:rPr lang="tr-TR" sz="1200" dirty="0" err="1"/>
              <a:t>Cox</a:t>
            </a:r>
            <a:r>
              <a:rPr lang="tr-TR" sz="1200" dirty="0"/>
              <a:t> Communications </a:t>
            </a:r>
            <a:r>
              <a:rPr lang="tr-TR" sz="1200" dirty="0" err="1"/>
              <a:t>Inc</a:t>
            </a:r>
            <a:r>
              <a:rPr lang="tr-TR" sz="1200" dirty="0"/>
              <a:t>. US</a:t>
            </a:r>
          </a:p>
          <a:p>
            <a:pPr marL="0" indent="0">
              <a:buNone/>
            </a:pPr>
            <a:r>
              <a:rPr lang="tr-TR" sz="1200" dirty="0"/>
              <a:t>28573 </a:t>
            </a:r>
            <a:r>
              <a:rPr lang="tr-TR" sz="1200" dirty="0" smtClean="0"/>
              <a:t>	NET </a:t>
            </a:r>
            <a:r>
              <a:rPr lang="tr-TR" sz="1200" dirty="0" err="1" smtClean="0"/>
              <a:t>Servicos</a:t>
            </a:r>
            <a:r>
              <a:rPr lang="tr-TR" sz="1200" dirty="0" smtClean="0"/>
              <a:t> </a:t>
            </a:r>
            <a:r>
              <a:rPr lang="tr-TR" sz="1200" dirty="0"/>
              <a:t>de </a:t>
            </a:r>
            <a:r>
              <a:rPr lang="tr-TR" sz="1200" dirty="0" err="1" smtClean="0"/>
              <a:t>Comunicatio</a:t>
            </a:r>
            <a:r>
              <a:rPr lang="tr-TR" sz="1200" dirty="0" smtClean="0"/>
              <a:t> </a:t>
            </a:r>
            <a:r>
              <a:rPr lang="tr-TR" sz="1200" dirty="0"/>
              <a:t>S.A. BR</a:t>
            </a:r>
          </a:p>
          <a:p>
            <a:pPr marL="0" indent="0">
              <a:buNone/>
            </a:pPr>
            <a:r>
              <a:rPr lang="tr-TR" sz="1200" dirty="0"/>
              <a:t>33363 </a:t>
            </a:r>
            <a:r>
              <a:rPr lang="tr-TR" sz="1200" dirty="0" smtClean="0"/>
              <a:t>	BHN</a:t>
            </a:r>
            <a:r>
              <a:rPr lang="tr-TR" sz="1200" dirty="0"/>
              <a:t>-TAMPA - BRIGHT HOUSE NETWORKS, LLC US</a:t>
            </a:r>
          </a:p>
          <a:p>
            <a:pPr marL="0" indent="0">
              <a:buNone/>
            </a:pPr>
            <a:r>
              <a:rPr lang="tr-TR" sz="1200" dirty="0"/>
              <a:t>36998 </a:t>
            </a:r>
            <a:r>
              <a:rPr lang="tr-TR" sz="1200" dirty="0" smtClean="0"/>
              <a:t>	SDN</a:t>
            </a:r>
            <a:r>
              <a:rPr lang="tr-TR" sz="1200" dirty="0"/>
              <a:t>-MOBITEL SD</a:t>
            </a:r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392155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Yes ... and No</a:t>
            </a:r>
            <a:endParaRPr lang="en-US" dirty="0"/>
          </a:p>
        </p:txBody>
      </p:sp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7" b="-1042"/>
          <a:stretch/>
        </p:blipFill>
        <p:spPr>
          <a:xfrm>
            <a:off x="457200" y="1197764"/>
            <a:ext cx="8229600" cy="5367867"/>
          </a:xfrm>
        </p:spPr>
      </p:pic>
    </p:spTree>
    <p:extLst>
      <p:ext uri="{BB962C8B-B14F-4D97-AF65-F5344CB8AC3E}">
        <p14:creationId xmlns:p14="http://schemas.microsoft.com/office/powerpoint/2010/main" val="2362086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Routing Table</a:t>
            </a:r>
            <a:r>
              <a:rPr lang="en-US" baseline="0" dirty="0" smtClean="0"/>
              <a:t> in 2012-2013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Lets look at the recent past in a little more detail...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9860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We Getting Any Better?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Some </a:t>
            </a:r>
            <a:r>
              <a:rPr lang="en-US" dirty="0" err="1" smtClean="0"/>
              <a:t>ASes</a:t>
            </a:r>
            <a:r>
              <a:rPr lang="en-US" dirty="0" smtClean="0"/>
              <a:t> are effectively reducing the number of more specifics that are advertised into the global routing system</a:t>
            </a:r>
            <a:endParaRPr lang="en-US" dirty="0"/>
          </a:p>
          <a:p>
            <a:r>
              <a:rPr lang="en-US" dirty="0" smtClean="0"/>
              <a:t>Some </a:t>
            </a:r>
            <a:r>
              <a:rPr lang="en-US" dirty="0" err="1" smtClean="0"/>
              <a:t>ASes</a:t>
            </a:r>
            <a:r>
              <a:rPr lang="en-US" dirty="0" smtClean="0"/>
              <a:t> are increasing the number of more specifics </a:t>
            </a:r>
          </a:p>
          <a:p>
            <a:r>
              <a:rPr lang="en-US" dirty="0" smtClean="0"/>
              <a:t>And some are consistently advertising a significant number of more specifics</a:t>
            </a:r>
          </a:p>
          <a:p>
            <a:r>
              <a:rPr lang="en-US" dirty="0" smtClean="0"/>
              <a:t>There is no net change in the overall distribution and characteristics of more specifics in the routing system.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5829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reasons why we see more specifics in the routing system include:</a:t>
            </a:r>
          </a:p>
          <a:p>
            <a:pPr lvl="1"/>
            <a:r>
              <a:rPr lang="en-US" dirty="0" smtClean="0"/>
              <a:t>Different origination (“hole punching” in an aggregate)</a:t>
            </a:r>
          </a:p>
          <a:p>
            <a:pPr lvl="1"/>
            <a:r>
              <a:rPr lang="en-US" dirty="0" smtClean="0"/>
              <a:t>Traffic engineering of incoming traffic flows across multiple inter-AS paths</a:t>
            </a:r>
          </a:p>
          <a:p>
            <a:pPr lvl="1"/>
            <a:r>
              <a:rPr lang="en-US" dirty="0" smtClean="0"/>
              <a:t>“protection” against route hijacking by advertising more specifics</a:t>
            </a:r>
          </a:p>
          <a:p>
            <a:pPr lvl="1"/>
            <a:r>
              <a:rPr lang="en-US" dirty="0" smtClean="0"/>
              <a:t>Poor routing practices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7778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35058"/>
            <a:ext cx="8293281" cy="58229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More Specifics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6787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35058"/>
            <a:ext cx="8293281" cy="58229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More Specifics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13463" y="3720726"/>
            <a:ext cx="192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Hole Punching?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4042" y="5566390"/>
            <a:ext cx="2704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Traffic Engineering?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3965" y="2614317"/>
            <a:ext cx="3755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Senseless Routing Vandalism?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517502" y="2606686"/>
            <a:ext cx="759698" cy="289753"/>
          </a:xfrm>
          <a:custGeom>
            <a:avLst/>
            <a:gdLst>
              <a:gd name="connsiteX0" fmla="*/ 0 w 759698"/>
              <a:gd name="connsiteY0" fmla="*/ 178289 h 289753"/>
              <a:gd name="connsiteX1" fmla="*/ 479065 w 759698"/>
              <a:gd name="connsiteY1" fmla="*/ 144869 h 289753"/>
              <a:gd name="connsiteX2" fmla="*/ 757590 w 759698"/>
              <a:gd name="connsiteY2" fmla="*/ 222848 h 289753"/>
              <a:gd name="connsiteX3" fmla="*/ 612757 w 759698"/>
              <a:gd name="connsiteY3" fmla="*/ 50 h 289753"/>
              <a:gd name="connsiteX4" fmla="*/ 724167 w 759698"/>
              <a:gd name="connsiteY4" fmla="*/ 245128 h 289753"/>
              <a:gd name="connsiteX5" fmla="*/ 512488 w 759698"/>
              <a:gd name="connsiteY5" fmla="*/ 289688 h 28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698" h="289753">
                <a:moveTo>
                  <a:pt x="0" y="178289"/>
                </a:moveTo>
                <a:cubicBezTo>
                  <a:pt x="176400" y="157865"/>
                  <a:pt x="352800" y="137442"/>
                  <a:pt x="479065" y="144869"/>
                </a:cubicBezTo>
                <a:cubicBezTo>
                  <a:pt x="605330" y="152295"/>
                  <a:pt x="735308" y="246985"/>
                  <a:pt x="757590" y="222848"/>
                </a:cubicBezTo>
                <a:cubicBezTo>
                  <a:pt x="779872" y="198712"/>
                  <a:pt x="618328" y="-3663"/>
                  <a:pt x="612757" y="50"/>
                </a:cubicBezTo>
                <a:cubicBezTo>
                  <a:pt x="607187" y="3763"/>
                  <a:pt x="740878" y="196855"/>
                  <a:pt x="724167" y="245128"/>
                </a:cubicBezTo>
                <a:cubicBezTo>
                  <a:pt x="707456" y="293401"/>
                  <a:pt x="512488" y="289688"/>
                  <a:pt x="512488" y="28968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940861" y="3843686"/>
            <a:ext cx="846748" cy="322769"/>
          </a:xfrm>
          <a:custGeom>
            <a:avLst/>
            <a:gdLst>
              <a:gd name="connsiteX0" fmla="*/ 0 w 846748"/>
              <a:gd name="connsiteY0" fmla="*/ 10719 h 322769"/>
              <a:gd name="connsiteX1" fmla="*/ 178257 w 846748"/>
              <a:gd name="connsiteY1" fmla="*/ 10719 h 322769"/>
              <a:gd name="connsiteX2" fmla="*/ 623898 w 846748"/>
              <a:gd name="connsiteY2" fmla="*/ 122118 h 322769"/>
              <a:gd name="connsiteX3" fmla="*/ 724167 w 846748"/>
              <a:gd name="connsiteY3" fmla="*/ 322636 h 322769"/>
              <a:gd name="connsiteX4" fmla="*/ 846719 w 846748"/>
              <a:gd name="connsiteY4" fmla="*/ 155538 h 322769"/>
              <a:gd name="connsiteX5" fmla="*/ 713026 w 846748"/>
              <a:gd name="connsiteY5" fmla="*/ 311496 h 322769"/>
              <a:gd name="connsiteX6" fmla="*/ 479065 w 846748"/>
              <a:gd name="connsiteY6" fmla="*/ 255797 h 322769"/>
              <a:gd name="connsiteX7" fmla="*/ 713026 w 846748"/>
              <a:gd name="connsiteY7" fmla="*/ 300356 h 322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6748" h="322769">
                <a:moveTo>
                  <a:pt x="0" y="10719"/>
                </a:moveTo>
                <a:cubicBezTo>
                  <a:pt x="37137" y="1436"/>
                  <a:pt x="74274" y="-7847"/>
                  <a:pt x="178257" y="10719"/>
                </a:cubicBezTo>
                <a:cubicBezTo>
                  <a:pt x="282240" y="29285"/>
                  <a:pt x="532913" y="70132"/>
                  <a:pt x="623898" y="122118"/>
                </a:cubicBezTo>
                <a:cubicBezTo>
                  <a:pt x="714883" y="174104"/>
                  <a:pt x="687030" y="317066"/>
                  <a:pt x="724167" y="322636"/>
                </a:cubicBezTo>
                <a:cubicBezTo>
                  <a:pt x="761304" y="328206"/>
                  <a:pt x="848576" y="157395"/>
                  <a:pt x="846719" y="155538"/>
                </a:cubicBezTo>
                <a:cubicBezTo>
                  <a:pt x="844862" y="153681"/>
                  <a:pt x="774302" y="294786"/>
                  <a:pt x="713026" y="311496"/>
                </a:cubicBezTo>
                <a:cubicBezTo>
                  <a:pt x="651750" y="328206"/>
                  <a:pt x="479065" y="257654"/>
                  <a:pt x="479065" y="255797"/>
                </a:cubicBezTo>
                <a:cubicBezTo>
                  <a:pt x="479065" y="253940"/>
                  <a:pt x="596045" y="277148"/>
                  <a:pt x="713026" y="30035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807169" y="5224583"/>
            <a:ext cx="579334" cy="601584"/>
          </a:xfrm>
          <a:custGeom>
            <a:avLst/>
            <a:gdLst>
              <a:gd name="connsiteX0" fmla="*/ 0 w 579334"/>
              <a:gd name="connsiteY0" fmla="*/ 601584 h 601584"/>
              <a:gd name="connsiteX1" fmla="*/ 100269 w 579334"/>
              <a:gd name="connsiteY1" fmla="*/ 557024 h 601584"/>
              <a:gd name="connsiteX2" fmla="*/ 378795 w 579334"/>
              <a:gd name="connsiteY2" fmla="*/ 378786 h 601584"/>
              <a:gd name="connsiteX3" fmla="*/ 389936 w 579334"/>
              <a:gd name="connsiteY3" fmla="*/ 22309 h 601584"/>
              <a:gd name="connsiteX4" fmla="*/ 233962 w 579334"/>
              <a:gd name="connsiteY4" fmla="*/ 89149 h 601584"/>
              <a:gd name="connsiteX5" fmla="*/ 367654 w 579334"/>
              <a:gd name="connsiteY5" fmla="*/ 29 h 601584"/>
              <a:gd name="connsiteX6" fmla="*/ 579334 w 579334"/>
              <a:gd name="connsiteY6" fmla="*/ 100288 h 60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334" h="601584">
                <a:moveTo>
                  <a:pt x="0" y="601584"/>
                </a:moveTo>
                <a:cubicBezTo>
                  <a:pt x="18568" y="597870"/>
                  <a:pt x="37136" y="594157"/>
                  <a:pt x="100269" y="557024"/>
                </a:cubicBezTo>
                <a:cubicBezTo>
                  <a:pt x="163402" y="519891"/>
                  <a:pt x="330517" y="467905"/>
                  <a:pt x="378795" y="378786"/>
                </a:cubicBezTo>
                <a:cubicBezTo>
                  <a:pt x="427073" y="289667"/>
                  <a:pt x="414075" y="70582"/>
                  <a:pt x="389936" y="22309"/>
                </a:cubicBezTo>
                <a:cubicBezTo>
                  <a:pt x="365797" y="-25964"/>
                  <a:pt x="237676" y="92862"/>
                  <a:pt x="233962" y="89149"/>
                </a:cubicBezTo>
                <a:cubicBezTo>
                  <a:pt x="230248" y="85436"/>
                  <a:pt x="310092" y="-1827"/>
                  <a:pt x="367654" y="29"/>
                </a:cubicBezTo>
                <a:cubicBezTo>
                  <a:pt x="425216" y="1885"/>
                  <a:pt x="502275" y="51086"/>
                  <a:pt x="579334" y="10028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36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37255"/>
            <a:ext cx="7974192" cy="5598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More Specifics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13463" y="3419946"/>
            <a:ext cx="192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Hole Punching?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4042" y="5265610"/>
            <a:ext cx="2704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Traffic Engineering?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3965" y="2313537"/>
            <a:ext cx="3755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Senseless Routing Vandalism?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517502" y="2305906"/>
            <a:ext cx="759698" cy="289753"/>
          </a:xfrm>
          <a:custGeom>
            <a:avLst/>
            <a:gdLst>
              <a:gd name="connsiteX0" fmla="*/ 0 w 759698"/>
              <a:gd name="connsiteY0" fmla="*/ 178289 h 289753"/>
              <a:gd name="connsiteX1" fmla="*/ 479065 w 759698"/>
              <a:gd name="connsiteY1" fmla="*/ 144869 h 289753"/>
              <a:gd name="connsiteX2" fmla="*/ 757590 w 759698"/>
              <a:gd name="connsiteY2" fmla="*/ 222848 h 289753"/>
              <a:gd name="connsiteX3" fmla="*/ 612757 w 759698"/>
              <a:gd name="connsiteY3" fmla="*/ 50 h 289753"/>
              <a:gd name="connsiteX4" fmla="*/ 724167 w 759698"/>
              <a:gd name="connsiteY4" fmla="*/ 245128 h 289753"/>
              <a:gd name="connsiteX5" fmla="*/ 512488 w 759698"/>
              <a:gd name="connsiteY5" fmla="*/ 289688 h 28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698" h="289753">
                <a:moveTo>
                  <a:pt x="0" y="178289"/>
                </a:moveTo>
                <a:cubicBezTo>
                  <a:pt x="176400" y="157865"/>
                  <a:pt x="352800" y="137442"/>
                  <a:pt x="479065" y="144869"/>
                </a:cubicBezTo>
                <a:cubicBezTo>
                  <a:pt x="605330" y="152295"/>
                  <a:pt x="735308" y="246985"/>
                  <a:pt x="757590" y="222848"/>
                </a:cubicBezTo>
                <a:cubicBezTo>
                  <a:pt x="779872" y="198712"/>
                  <a:pt x="618328" y="-3663"/>
                  <a:pt x="612757" y="50"/>
                </a:cubicBezTo>
                <a:cubicBezTo>
                  <a:pt x="607187" y="3763"/>
                  <a:pt x="740878" y="196855"/>
                  <a:pt x="724167" y="245128"/>
                </a:cubicBezTo>
                <a:cubicBezTo>
                  <a:pt x="707456" y="293401"/>
                  <a:pt x="512488" y="289688"/>
                  <a:pt x="512488" y="28968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807169" y="4923803"/>
            <a:ext cx="579334" cy="601584"/>
          </a:xfrm>
          <a:custGeom>
            <a:avLst/>
            <a:gdLst>
              <a:gd name="connsiteX0" fmla="*/ 0 w 579334"/>
              <a:gd name="connsiteY0" fmla="*/ 601584 h 601584"/>
              <a:gd name="connsiteX1" fmla="*/ 100269 w 579334"/>
              <a:gd name="connsiteY1" fmla="*/ 557024 h 601584"/>
              <a:gd name="connsiteX2" fmla="*/ 378795 w 579334"/>
              <a:gd name="connsiteY2" fmla="*/ 378786 h 601584"/>
              <a:gd name="connsiteX3" fmla="*/ 389936 w 579334"/>
              <a:gd name="connsiteY3" fmla="*/ 22309 h 601584"/>
              <a:gd name="connsiteX4" fmla="*/ 233962 w 579334"/>
              <a:gd name="connsiteY4" fmla="*/ 89149 h 601584"/>
              <a:gd name="connsiteX5" fmla="*/ 367654 w 579334"/>
              <a:gd name="connsiteY5" fmla="*/ 29 h 601584"/>
              <a:gd name="connsiteX6" fmla="*/ 579334 w 579334"/>
              <a:gd name="connsiteY6" fmla="*/ 100288 h 60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334" h="601584">
                <a:moveTo>
                  <a:pt x="0" y="601584"/>
                </a:moveTo>
                <a:cubicBezTo>
                  <a:pt x="18568" y="597870"/>
                  <a:pt x="37136" y="594157"/>
                  <a:pt x="100269" y="557024"/>
                </a:cubicBezTo>
                <a:cubicBezTo>
                  <a:pt x="163402" y="519891"/>
                  <a:pt x="330517" y="467905"/>
                  <a:pt x="378795" y="378786"/>
                </a:cubicBezTo>
                <a:cubicBezTo>
                  <a:pt x="427073" y="289667"/>
                  <a:pt x="414075" y="70582"/>
                  <a:pt x="389936" y="22309"/>
                </a:cubicBezTo>
                <a:cubicBezTo>
                  <a:pt x="365797" y="-25964"/>
                  <a:pt x="237676" y="92862"/>
                  <a:pt x="233962" y="89149"/>
                </a:cubicBezTo>
                <a:cubicBezTo>
                  <a:pt x="230248" y="85436"/>
                  <a:pt x="310092" y="-1827"/>
                  <a:pt x="367654" y="29"/>
                </a:cubicBezTo>
                <a:cubicBezTo>
                  <a:pt x="425216" y="1885"/>
                  <a:pt x="502275" y="51086"/>
                  <a:pt x="579334" y="10028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851733" y="3575907"/>
            <a:ext cx="813721" cy="687540"/>
          </a:xfrm>
          <a:custGeom>
            <a:avLst/>
            <a:gdLst>
              <a:gd name="connsiteX0" fmla="*/ 0 w 813721"/>
              <a:gd name="connsiteY0" fmla="*/ 0 h 687540"/>
              <a:gd name="connsiteX1" fmla="*/ 557052 w 813721"/>
              <a:gd name="connsiteY1" fmla="*/ 300778 h 687540"/>
              <a:gd name="connsiteX2" fmla="*/ 724167 w 813721"/>
              <a:gd name="connsiteY2" fmla="*/ 679534 h 687540"/>
              <a:gd name="connsiteX3" fmla="*/ 813295 w 813721"/>
              <a:gd name="connsiteY3" fmla="*/ 568135 h 687540"/>
              <a:gd name="connsiteX4" fmla="*/ 746449 w 813721"/>
              <a:gd name="connsiteY4" fmla="*/ 679534 h 687540"/>
              <a:gd name="connsiteX5" fmla="*/ 512488 w 813721"/>
              <a:gd name="connsiteY5" fmla="*/ 568135 h 68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721" h="687540">
                <a:moveTo>
                  <a:pt x="0" y="0"/>
                </a:moveTo>
                <a:cubicBezTo>
                  <a:pt x="218179" y="93761"/>
                  <a:pt x="436358" y="187522"/>
                  <a:pt x="557052" y="300778"/>
                </a:cubicBezTo>
                <a:cubicBezTo>
                  <a:pt x="677746" y="414034"/>
                  <a:pt x="681460" y="634975"/>
                  <a:pt x="724167" y="679534"/>
                </a:cubicBezTo>
                <a:cubicBezTo>
                  <a:pt x="766874" y="724093"/>
                  <a:pt x="809581" y="568135"/>
                  <a:pt x="813295" y="568135"/>
                </a:cubicBezTo>
                <a:cubicBezTo>
                  <a:pt x="817009" y="568135"/>
                  <a:pt x="796583" y="679534"/>
                  <a:pt x="746449" y="679534"/>
                </a:cubicBezTo>
                <a:cubicBezTo>
                  <a:pt x="696315" y="679534"/>
                  <a:pt x="512488" y="568135"/>
                  <a:pt x="512488" y="56813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638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Daily Update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more specifics experience a higher update rate than aggregate advertisements?</a:t>
            </a:r>
          </a:p>
          <a:p>
            <a:r>
              <a:rPr lang="en-US" dirty="0" smtClean="0"/>
              <a:t>Lets examine the past 3 years of updates and examine the daily count of prefix updates for root aggregates and more specifics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466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Daily BGP Updates</a:t>
            </a:r>
            <a:endParaRPr lang="en-US" dirty="0"/>
          </a:p>
        </p:txBody>
      </p:sp>
      <p:pic>
        <p:nvPicPr>
          <p:cNvPr id="3" name="Picture 2" descr="Figure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71" y="1373618"/>
            <a:ext cx="7653887" cy="53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166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Relatively Speaking</a:t>
            </a:r>
            <a:endParaRPr lang="en-US" dirty="0"/>
          </a:p>
        </p:txBody>
      </p:sp>
      <p:pic>
        <p:nvPicPr>
          <p:cNvPr id="3" name="Picture 2" descr="Figure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39" y="1490955"/>
            <a:ext cx="7328012" cy="51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877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Specifics</a:t>
            </a:r>
            <a:endParaRPr lang="en-US" dirty="0"/>
          </a:p>
        </p:txBody>
      </p:sp>
      <p:pic>
        <p:nvPicPr>
          <p:cNvPr id="4" name="Picture 3" descr="Figure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3808"/>
            <a:ext cx="4576432" cy="3213239"/>
          </a:xfrm>
          <a:prstGeom prst="rect">
            <a:avLst/>
          </a:prstGeom>
        </p:spPr>
      </p:pic>
      <p:pic>
        <p:nvPicPr>
          <p:cNvPr id="5" name="Picture 4" descr="Figure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29" y="2523808"/>
            <a:ext cx="4465371" cy="313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545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Daily Update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more specifics generate a higher update rate than aggregate advertisements?</a:t>
            </a:r>
          </a:p>
          <a:p>
            <a:pPr marL="0" indent="0">
              <a:buNone/>
            </a:pPr>
            <a:endParaRPr lang="en-US" dirty="0"/>
          </a:p>
          <a:p>
            <a:pPr marL="800100" lvl="2" indent="0">
              <a:buNone/>
            </a:pPr>
            <a:r>
              <a:rPr lang="en-US" dirty="0" smtClean="0"/>
              <a:t>Yes – in terms of prefix updates, more specifics are some 4 times noisier than the aggregates in terms of update traffic totals</a:t>
            </a:r>
          </a:p>
          <a:p>
            <a:pPr marL="800100" lvl="2" indent="0">
              <a:buNone/>
            </a:pPr>
            <a:endParaRPr lang="en-US" dirty="0"/>
          </a:p>
          <a:p>
            <a:pPr marL="800100" lvl="2" indent="0">
              <a:buNone/>
            </a:pPr>
            <a:r>
              <a:rPr lang="en-US" dirty="0" smtClean="0"/>
              <a:t>More Specifics that “hole punch” (different origin AS) tend to be relatively noisier than other forms of more specifics</a:t>
            </a:r>
            <a:endParaRPr lang="en-US" dirty="0"/>
          </a:p>
          <a:p>
            <a:pPr marL="800100" lvl="2" indent="0">
              <a:buNone/>
            </a:pPr>
            <a:endParaRPr lang="en-US" dirty="0" smtClean="0"/>
          </a:p>
          <a:p>
            <a:pPr marL="800100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7081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" b="436"/>
          <a:stretch/>
        </p:blipFill>
        <p:spPr>
          <a:xfrm>
            <a:off x="693769" y="1254662"/>
            <a:ext cx="8229600" cy="5204195"/>
          </a:xfrm>
        </p:spPr>
      </p:pic>
      <p:sp>
        <p:nvSpPr>
          <p:cNvPr id="8" name="Rectangle 7"/>
          <p:cNvSpPr/>
          <p:nvPr/>
        </p:nvSpPr>
        <p:spPr>
          <a:xfrm>
            <a:off x="133474" y="1254662"/>
            <a:ext cx="1260324" cy="50227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64381" y="6047240"/>
            <a:ext cx="7858988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BGP Prefix Count 2011 - 2013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66123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56402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4890" y="5820060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340,000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4890" y="3679407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440,000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4890" y="1560400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540,000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76842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82213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772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Problem?</a:t>
            </a:r>
            <a:r>
              <a:rPr lang="en-US" baseline="0" dirty="0" smtClean="0"/>
              <a:t> Not a Problem?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It’s evident that the global BGP routing environment suffers from a certain amount of neglect and inattention</a:t>
            </a:r>
          </a:p>
          <a:p>
            <a:pPr marL="0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2315928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Problem?</a:t>
            </a:r>
            <a:r>
              <a:rPr lang="en-US" baseline="0" dirty="0" smtClean="0"/>
              <a:t> Not a Problem?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It’s evident that the global BGP routing environment suffers from a certain amount of neglect and inattention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i="1" dirty="0" smtClean="0"/>
              <a:t>Could</a:t>
            </a:r>
            <a:r>
              <a:rPr lang="en-US" sz="2800" dirty="0" smtClean="0"/>
              <a:t> we do better?</a:t>
            </a:r>
          </a:p>
          <a:p>
            <a:pPr marL="457200" lvl="1" indent="0">
              <a:buNone/>
            </a:pPr>
            <a:r>
              <a:rPr lang="en-US" sz="2400" dirty="0" smtClean="0"/>
              <a:t>Yes!</a:t>
            </a:r>
          </a:p>
          <a:p>
            <a:pPr marL="457200" lvl="1" indent="0">
              <a:buNone/>
            </a:pPr>
            <a:r>
              <a:rPr lang="en-US" sz="2400" dirty="0" smtClean="0"/>
              <a:t>Filtering out more specifics will both reduce table size and also reduce the level of dynamic update in the inter-domain environment</a:t>
            </a:r>
          </a:p>
          <a:p>
            <a:pPr marL="457200" lvl="1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9462292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Problem?</a:t>
            </a:r>
            <a:r>
              <a:rPr lang="en-US" baseline="0" dirty="0" smtClean="0"/>
              <a:t> Not a Problem?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dirty="0" smtClean="0"/>
              <a:t>It’s evident that the global BGP routing environment suffers from a certain amount of neglect and inattention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800" i="1" dirty="0" smtClean="0"/>
              <a:t>Should</a:t>
            </a:r>
            <a:r>
              <a:rPr lang="en-US" sz="2800" dirty="0" smtClean="0"/>
              <a:t> we do better?</a:t>
            </a:r>
          </a:p>
          <a:p>
            <a:pPr marL="457200" lvl="1" indent="0">
              <a:buNone/>
            </a:pPr>
            <a:r>
              <a:rPr lang="en-US" sz="2400" dirty="0" smtClean="0"/>
              <a:t>It can be difficult to justify the effort and the cost: the current growth rates of the routing table lie within relatively modest parameters of growth and still sit within the broad parameters of constant unit cost of routing technology</a:t>
            </a:r>
          </a:p>
          <a:p>
            <a:pPr marL="457200" lvl="1" indent="0">
              <a:buNone/>
            </a:pPr>
            <a:r>
              <a:rPr lang="en-US" sz="2400" dirty="0" smtClean="0"/>
              <a:t>On the other hand, we need to recognize that we could do a lot better in terms of eliminating routing noise, and achieve this with with a relatively modest amount of effort</a:t>
            </a:r>
          </a:p>
        </p:txBody>
      </p:sp>
    </p:spTree>
    <p:extLst>
      <p:ext uri="{BB962C8B-B14F-4D97-AF65-F5344CB8AC3E}">
        <p14:creationId xmlns:p14="http://schemas.microsoft.com/office/powerpoint/2010/main" val="17334211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699" y="1600200"/>
            <a:ext cx="6147794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Thank You</a:t>
            </a:r>
          </a:p>
          <a:p>
            <a:pPr marL="0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  <a:p>
            <a:pPr marL="0" indent="0">
              <a:buNone/>
            </a:pPr>
            <a:endParaRPr lang="en-US" dirty="0" smtClean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  <a:p>
            <a:pPr marL="0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  <a:p>
            <a:pPr marL="0" indent="0" algn="r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								   			       Questions?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701675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" b="-1465"/>
          <a:stretch/>
        </p:blipFill>
        <p:spPr>
          <a:xfrm>
            <a:off x="457200" y="1254662"/>
            <a:ext cx="8229600" cy="5303811"/>
          </a:xfrm>
        </p:spPr>
      </p:pic>
      <p:sp>
        <p:nvSpPr>
          <p:cNvPr id="8" name="Rectangle 7"/>
          <p:cNvSpPr/>
          <p:nvPr/>
        </p:nvSpPr>
        <p:spPr>
          <a:xfrm>
            <a:off x="224118" y="1254662"/>
            <a:ext cx="936598" cy="50227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64381" y="6047240"/>
            <a:ext cx="7858988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BGP Prefix Count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4652" y="598498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94931" y="598498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Apr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5870" y="5795156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430,000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5870" y="3729215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460,000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5870" y="1821892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490,000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27822" y="598498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Jul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70546" y="598498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Oct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240115" y="4048739"/>
            <a:ext cx="2889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</a:t>
            </a:r>
            <a:r>
              <a:rPr lang="en-US" baseline="30000" dirty="0" smtClean="0"/>
              <a:t>th</a:t>
            </a:r>
            <a:r>
              <a:rPr lang="en-US" dirty="0" smtClean="0"/>
              <a:t> June    AS  7029  +3,606  </a:t>
            </a:r>
          </a:p>
          <a:p>
            <a:r>
              <a:rPr lang="en-US" dirty="0" smtClean="0"/>
              <a:t>                    AS 33363 +1,651</a:t>
            </a:r>
          </a:p>
          <a:p>
            <a:r>
              <a:rPr lang="en-US" dirty="0" smtClean="0"/>
              <a:t>                    AS   4323 +1,351</a:t>
            </a:r>
          </a:p>
          <a:p>
            <a:r>
              <a:rPr lang="en-US" dirty="0"/>
              <a:t>	</a:t>
            </a:r>
            <a:r>
              <a:rPr lang="en-US" dirty="0" smtClean="0"/>
              <a:t>	  AS   9116 +   348</a:t>
            </a:r>
          </a:p>
        </p:txBody>
      </p:sp>
      <p:sp>
        <p:nvSpPr>
          <p:cNvPr id="17" name="Freeform 16"/>
          <p:cNvSpPr/>
          <p:nvPr/>
        </p:nvSpPr>
        <p:spPr>
          <a:xfrm>
            <a:off x="4916306" y="3573756"/>
            <a:ext cx="1172431" cy="410919"/>
          </a:xfrm>
          <a:custGeom>
            <a:avLst/>
            <a:gdLst>
              <a:gd name="connsiteX0" fmla="*/ 1172431 w 1172431"/>
              <a:gd name="connsiteY0" fmla="*/ 410919 h 410919"/>
              <a:gd name="connsiteX1" fmla="*/ 761534 w 1172431"/>
              <a:gd name="connsiteY1" fmla="*/ 136973 h 410919"/>
              <a:gd name="connsiteX2" fmla="*/ 39353 w 1172431"/>
              <a:gd name="connsiteY2" fmla="*/ 112069 h 410919"/>
              <a:gd name="connsiteX3" fmla="*/ 213673 w 1172431"/>
              <a:gd name="connsiteY3" fmla="*/ 0 h 410919"/>
              <a:gd name="connsiteX4" fmla="*/ 1999 w 1172431"/>
              <a:gd name="connsiteY4" fmla="*/ 112069 h 410919"/>
              <a:gd name="connsiteX5" fmla="*/ 101610 w 1172431"/>
              <a:gd name="connsiteY5" fmla="*/ 211686 h 41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2431" h="410919">
                <a:moveTo>
                  <a:pt x="1172431" y="410919"/>
                </a:moveTo>
                <a:cubicBezTo>
                  <a:pt x="1061405" y="298850"/>
                  <a:pt x="950380" y="186781"/>
                  <a:pt x="761534" y="136973"/>
                </a:cubicBezTo>
                <a:cubicBezTo>
                  <a:pt x="572688" y="87165"/>
                  <a:pt x="130663" y="134898"/>
                  <a:pt x="39353" y="112069"/>
                </a:cubicBezTo>
                <a:cubicBezTo>
                  <a:pt x="-51957" y="89240"/>
                  <a:pt x="219899" y="0"/>
                  <a:pt x="213673" y="0"/>
                </a:cubicBezTo>
                <a:cubicBezTo>
                  <a:pt x="207447" y="0"/>
                  <a:pt x="20676" y="76788"/>
                  <a:pt x="1999" y="112069"/>
                </a:cubicBezTo>
                <a:cubicBezTo>
                  <a:pt x="-16678" y="147350"/>
                  <a:pt x="101610" y="211686"/>
                  <a:pt x="101610" y="21168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166520" y="598498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07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29274</TotalTime>
  <Words>2370</Words>
  <Application>Microsoft Macintosh PowerPoint</Application>
  <PresentationFormat>On-screen Show (4:3)</PresentationFormat>
  <Paragraphs>536</Paragraphs>
  <Slides>83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Office Theme</vt:lpstr>
      <vt:lpstr>BGP in 2013</vt:lpstr>
      <vt:lpstr>PowerPoint Presentation</vt:lpstr>
      <vt:lpstr>PowerPoint Presentation</vt:lpstr>
      <vt:lpstr>PowerPoint Presentation</vt:lpstr>
      <vt:lpstr>The Big Picture of the v4 Routing Table</vt:lpstr>
      <vt:lpstr>The Big Picture of the v4 Routing Table</vt:lpstr>
      <vt:lpstr>The Routing Table in 2012-2013</vt:lpstr>
      <vt:lpstr>IPv4 BGP Prefix Count 2011 - 2013</vt:lpstr>
      <vt:lpstr>IPv4 BGP Prefix Count 2013</vt:lpstr>
      <vt:lpstr>IPv4 BGP Prefix Count 2013</vt:lpstr>
      <vt:lpstr>As seen by peers of Route Views</vt:lpstr>
      <vt:lpstr>IPv4 Routed Address Span: 2011 - 2013</vt:lpstr>
      <vt:lpstr>IPv4 Address Pool</vt:lpstr>
      <vt:lpstr>IPv4 Address Pool</vt:lpstr>
      <vt:lpstr>That Unadvertised Address Pool</vt:lpstr>
      <vt:lpstr>IPv4 Routed Address Span</vt:lpstr>
      <vt:lpstr>IPv4 Routed AS Count</vt:lpstr>
      <vt:lpstr>IPv4 2011 BGP Vital Statistics</vt:lpstr>
      <vt:lpstr>IPv4 in 2013 – Growth is Slowing</vt:lpstr>
      <vt:lpstr>IPv6 BGP Prefix Count</vt:lpstr>
      <vt:lpstr>IPv6 BGP Prefix Count</vt:lpstr>
      <vt:lpstr>IPv6 Routed Address Span</vt:lpstr>
      <vt:lpstr>IPv6 Routed AS Count</vt:lpstr>
      <vt:lpstr>IPv6 2011 BGP Vital Statistics</vt:lpstr>
      <vt:lpstr>IPv6 in 2013</vt:lpstr>
      <vt:lpstr>BGP Size Projections</vt:lpstr>
      <vt:lpstr>IPv4 Table Size</vt:lpstr>
      <vt:lpstr>Daily Growth Rates</vt:lpstr>
      <vt:lpstr>IPv4 Table Size</vt:lpstr>
      <vt:lpstr>IPv4 BGP Table Size predictions</vt:lpstr>
      <vt:lpstr>IPv6 Table Size</vt:lpstr>
      <vt:lpstr>Daily Growth Rates</vt:lpstr>
      <vt:lpstr>IPv6 Table Projection</vt:lpstr>
      <vt:lpstr>IPv6 BGP Table Size predictions</vt:lpstr>
      <vt:lpstr>Up and to the Right</vt:lpstr>
      <vt:lpstr>Moore’s Law</vt:lpstr>
      <vt:lpstr>PowerPoint Presentation</vt:lpstr>
      <vt:lpstr>PowerPoint Presentation</vt:lpstr>
      <vt:lpstr>IPv6 Projections and Moore’s Law</vt:lpstr>
      <vt:lpstr>eBGP Table Growth</vt:lpstr>
      <vt:lpstr>BGP Updates</vt:lpstr>
      <vt:lpstr>Announcements and Withdrawals</vt:lpstr>
      <vt:lpstr>Unstable Prefixes</vt:lpstr>
      <vt:lpstr>Convergence Performance</vt:lpstr>
      <vt:lpstr>IPv4 Average AS Path Length </vt:lpstr>
      <vt:lpstr>Updates in IPv4 BGP</vt:lpstr>
      <vt:lpstr>Announcements and Withdrawals</vt:lpstr>
      <vt:lpstr>Unstable Prefixes</vt:lpstr>
      <vt:lpstr>Convergence Performance</vt:lpstr>
      <vt:lpstr>IPv6 Average AS Path Length </vt:lpstr>
      <vt:lpstr>BGP Convergence</vt:lpstr>
      <vt:lpstr>BGP Table Growth</vt:lpstr>
      <vt:lpstr>CIDR and BGP</vt:lpstr>
      <vt:lpstr>An Example:</vt:lpstr>
      <vt:lpstr>Who is doing this the most?</vt:lpstr>
      <vt:lpstr>More specifics in the Routing Table</vt:lpstr>
      <vt:lpstr>More specifics in the Routing Table</vt:lpstr>
      <vt:lpstr>Does everyone see this?</vt:lpstr>
      <vt:lpstr>How much address space is announced by more specifics?</vt:lpstr>
      <vt:lpstr>Does everyone announce more specifics?</vt:lpstr>
      <vt:lpstr>Is it Everyone?</vt:lpstr>
      <vt:lpstr>The Top 20 of V4 More Specifics</vt:lpstr>
      <vt:lpstr>More specifics in the V6 Routing Table</vt:lpstr>
      <vt:lpstr>More specifics in the V6 Routing Table</vt:lpstr>
      <vt:lpstr>Does everyone see this?</vt:lpstr>
      <vt:lpstr>How much V6 address space is announced by more specifics?</vt:lpstr>
      <vt:lpstr>Are We Getting Any Better?</vt:lpstr>
      <vt:lpstr>Are We Getting any Better?</vt:lpstr>
      <vt:lpstr>Yes ... and No</vt:lpstr>
      <vt:lpstr>Are We Getting Any Better?</vt:lpstr>
      <vt:lpstr>Why?</vt:lpstr>
      <vt:lpstr>Types of More Specifics</vt:lpstr>
      <vt:lpstr>Types of More Specifics</vt:lpstr>
      <vt:lpstr>Types of More Specifics</vt:lpstr>
      <vt:lpstr>Daily Update Rates</vt:lpstr>
      <vt:lpstr>Daily BGP Updates</vt:lpstr>
      <vt:lpstr>Relatively Speaking</vt:lpstr>
      <vt:lpstr>More Specifics</vt:lpstr>
      <vt:lpstr>Daily Update Rates</vt:lpstr>
      <vt:lpstr>Problem? Not a Problem?</vt:lpstr>
      <vt:lpstr>Problem? Not a Problem?</vt:lpstr>
      <vt:lpstr>Problem? Not a Problem?</vt:lpstr>
      <vt:lpstr>PowerPoint Presentation</vt:lpstr>
    </vt:vector>
  </TitlesOfParts>
  <Company>APNIC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CIDR, BGP, and the DFZ</dc:title>
  <dc:creator>Geoff Huston</dc:creator>
  <cp:lastModifiedBy>Geoff Huston</cp:lastModifiedBy>
  <cp:revision>154</cp:revision>
  <dcterms:created xsi:type="dcterms:W3CDTF">2011-12-23T05:19:06Z</dcterms:created>
  <dcterms:modified xsi:type="dcterms:W3CDTF">2014-02-11T19:30:24Z</dcterms:modified>
</cp:coreProperties>
</file>